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sldIdLst>
    <p:sldId id="256" r:id="rId2"/>
    <p:sldId id="272" r:id="rId3"/>
    <p:sldId id="258" r:id="rId4"/>
    <p:sldId id="259" r:id="rId5"/>
    <p:sldId id="276" r:id="rId6"/>
    <p:sldId id="273" r:id="rId7"/>
    <p:sldId id="266" r:id="rId8"/>
    <p:sldId id="261" r:id="rId9"/>
    <p:sldId id="262" r:id="rId10"/>
    <p:sldId id="270" r:id="rId11"/>
    <p:sldId id="263" r:id="rId12"/>
    <p:sldId id="264" r:id="rId13"/>
    <p:sldId id="277" r:id="rId14"/>
    <p:sldId id="267" r:id="rId15"/>
    <p:sldId id="271" r:id="rId16"/>
    <p:sldId id="268" r:id="rId17"/>
    <p:sldId id="269"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49D0A2B-862B-46CC-9B59-F0020F8378DB}" type="datetimeFigureOut">
              <a:rPr lang="en-GB" smtClean="0"/>
              <a:t>31/03/2019</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410E26C-5985-46AC-A807-97B1A55E26FB}" type="slidenum">
              <a:rPr lang="en-GB" smtClean="0"/>
              <a:t>‹#›</a:t>
            </a:fld>
            <a:endParaRPr lang="en-GB"/>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018993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D0A2B-862B-46CC-9B59-F0020F8378DB}" type="datetimeFigureOut">
              <a:rPr lang="en-GB" smtClean="0"/>
              <a:t>31/03/2019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2302792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D0A2B-862B-46CC-9B59-F0020F8378DB}" type="datetimeFigureOut">
              <a:rPr lang="en-GB" smtClean="0"/>
              <a:t>31/03/2019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17205554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D0A2B-862B-46CC-9B59-F0020F8378DB}" type="datetimeFigureOut">
              <a:rPr lang="en-GB" smtClean="0"/>
              <a:t>31/03/2019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214150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49D0A2B-862B-46CC-9B59-F0020F8378DB}" type="datetimeFigureOut">
              <a:rPr lang="en-GB" smtClean="0"/>
              <a:t>31/03/2019</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410E26C-5985-46AC-A807-97B1A55E26FB}"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3860644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9D0A2B-862B-46CC-9B59-F0020F8378DB}" type="datetimeFigureOut">
              <a:rPr lang="en-GB" smtClean="0"/>
              <a:t>31/03/2019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386017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9D0A2B-862B-46CC-9B59-F0020F8378DB}" type="datetimeFigureOut">
              <a:rPr lang="en-GB" smtClean="0"/>
              <a:t>31/03/2019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14177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9D0A2B-862B-46CC-9B59-F0020F8378DB}" type="datetimeFigureOut">
              <a:rPr lang="en-GB" smtClean="0"/>
              <a:t>31/03/2019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2280081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9D0A2B-862B-46CC-9B59-F0020F8378DB}" type="datetimeFigureOut">
              <a:rPr lang="en-GB" smtClean="0"/>
              <a:t>31/03/2019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10E26C-5985-46AC-A807-97B1A55E26FB}" type="slidenum">
              <a:rPr lang="en-GB" smtClean="0"/>
              <a:t>‹#›</a:t>
            </a:fld>
            <a:endParaRPr lang="en-GB"/>
          </a:p>
        </p:txBody>
      </p:sp>
    </p:spTree>
    <p:extLst>
      <p:ext uri="{BB962C8B-B14F-4D97-AF65-F5344CB8AC3E}">
        <p14:creationId xmlns:p14="http://schemas.microsoft.com/office/powerpoint/2010/main" val="185076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49D0A2B-862B-46CC-9B59-F0020F8378DB}" type="datetimeFigureOut">
              <a:rPr lang="en-GB" smtClean="0"/>
              <a:t>31/03/2019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410E26C-5985-46AC-A807-97B1A55E26FB}"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96021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49D0A2B-862B-46CC-9B59-F0020F8378DB}" type="datetimeFigureOut">
              <a:rPr lang="en-GB" smtClean="0"/>
              <a:t>31/03/2019</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410E26C-5985-46AC-A807-97B1A55E26FB}"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4479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49D0A2B-862B-46CC-9B59-F0020F8378DB}" type="datetimeFigureOut">
              <a:rPr lang="en-GB" smtClean="0"/>
              <a:t>31/03/2019</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410E26C-5985-46AC-A807-97B1A55E26FB}"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9721115"/>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E757-CAC6-4C8E-8660-A776D411EC1F}"/>
              </a:ext>
            </a:extLst>
          </p:cNvPr>
          <p:cNvSpPr>
            <a:spLocks noGrp="1"/>
          </p:cNvSpPr>
          <p:nvPr>
            <p:ph type="ctrTitle"/>
          </p:nvPr>
        </p:nvSpPr>
        <p:spPr/>
        <p:txBody>
          <a:bodyPr/>
          <a:lstStyle/>
          <a:p>
            <a:r>
              <a:rPr lang="en-GB" dirty="0"/>
              <a:t>Bootstrapping</a:t>
            </a:r>
          </a:p>
        </p:txBody>
      </p:sp>
      <p:sp>
        <p:nvSpPr>
          <p:cNvPr id="3" name="Subtitle 2">
            <a:extLst>
              <a:ext uri="{FF2B5EF4-FFF2-40B4-BE49-F238E27FC236}">
                <a16:creationId xmlns:a16="http://schemas.microsoft.com/office/drawing/2014/main" id="{D26E4335-A3B8-4B66-A271-9F9D3A8E100F}"/>
              </a:ext>
            </a:extLst>
          </p:cNvPr>
          <p:cNvSpPr>
            <a:spLocks noGrp="1"/>
          </p:cNvSpPr>
          <p:nvPr>
            <p:ph type="subTitle" idx="1"/>
          </p:nvPr>
        </p:nvSpPr>
        <p:spPr/>
        <p:txBody>
          <a:bodyPr/>
          <a:lstStyle/>
          <a:p>
            <a:r>
              <a:rPr lang="en-GB" dirty="0"/>
              <a:t>Luke Halpenny, Joshua Atunuvbare</a:t>
            </a:r>
          </a:p>
        </p:txBody>
      </p:sp>
    </p:spTree>
    <p:extLst>
      <p:ext uri="{BB962C8B-B14F-4D97-AF65-F5344CB8AC3E}">
        <p14:creationId xmlns:p14="http://schemas.microsoft.com/office/powerpoint/2010/main" val="336667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A92D-0D0F-4449-B3B4-890346DA7F77}"/>
              </a:ext>
            </a:extLst>
          </p:cNvPr>
          <p:cNvSpPr>
            <a:spLocks noGrp="1"/>
          </p:cNvSpPr>
          <p:nvPr>
            <p:ph type="title"/>
          </p:nvPr>
        </p:nvSpPr>
        <p:spPr/>
        <p:txBody>
          <a:bodyPr/>
          <a:lstStyle/>
          <a:p>
            <a:r>
              <a:rPr lang="en-GB" dirty="0"/>
              <a:t>BIOS</a:t>
            </a:r>
            <a:br>
              <a:rPr lang="en-GB" dirty="0"/>
            </a:br>
            <a:br>
              <a:rPr lang="en-GB" dirty="0"/>
            </a:br>
            <a:r>
              <a:rPr lang="en-GB" sz="2400" dirty="0"/>
              <a:t>AMI BIOS chip</a:t>
            </a:r>
            <a:endParaRPr lang="en-GB" dirty="0"/>
          </a:p>
        </p:txBody>
      </p:sp>
      <p:pic>
        <p:nvPicPr>
          <p:cNvPr id="6" name="Picture Placeholder 5">
            <a:extLst>
              <a:ext uri="{FF2B5EF4-FFF2-40B4-BE49-F238E27FC236}">
                <a16:creationId xmlns:a16="http://schemas.microsoft.com/office/drawing/2014/main" id="{0E33062C-FC08-490D-BFDA-F7A5466AB27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8977" b="-18977"/>
          <a:stretch/>
        </p:blipFill>
        <p:spPr>
          <a:xfrm>
            <a:off x="5527704" y="2350094"/>
            <a:ext cx="6671417" cy="5234298"/>
          </a:xfrm>
        </p:spPr>
      </p:pic>
      <p:sp>
        <p:nvSpPr>
          <p:cNvPr id="4" name="Text Placeholder 3">
            <a:extLst>
              <a:ext uri="{FF2B5EF4-FFF2-40B4-BE49-F238E27FC236}">
                <a16:creationId xmlns:a16="http://schemas.microsoft.com/office/drawing/2014/main" id="{BD39C237-F905-4807-A8A3-7E8941EB318F}"/>
              </a:ext>
            </a:extLst>
          </p:cNvPr>
          <p:cNvSpPr>
            <a:spLocks noGrp="1"/>
          </p:cNvSpPr>
          <p:nvPr>
            <p:ph type="body" sz="half" idx="2"/>
          </p:nvPr>
        </p:nvSpPr>
        <p:spPr/>
        <p:txBody>
          <a:bodyPr>
            <a:normAutofit/>
          </a:bodyPr>
          <a:lstStyle/>
          <a:p>
            <a:endParaRPr lang="en-GB" sz="2400" dirty="0"/>
          </a:p>
          <a:p>
            <a:endParaRPr lang="en-GB" sz="2400" dirty="0"/>
          </a:p>
          <a:p>
            <a:r>
              <a:rPr lang="en-GB" sz="2400" dirty="0"/>
              <a:t>Screenshot of an Award BIOS boot screen.</a:t>
            </a:r>
          </a:p>
        </p:txBody>
      </p:sp>
      <p:pic>
        <p:nvPicPr>
          <p:cNvPr id="8" name="Picture 7">
            <a:extLst>
              <a:ext uri="{FF2B5EF4-FFF2-40B4-BE49-F238E27FC236}">
                <a16:creationId xmlns:a16="http://schemas.microsoft.com/office/drawing/2014/main" id="{B99637A5-F33C-4F5E-82A0-6CE8217E6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039" y="222191"/>
            <a:ext cx="3342830" cy="2507123"/>
          </a:xfrm>
          <a:prstGeom prst="rect">
            <a:avLst/>
          </a:prstGeom>
        </p:spPr>
      </p:pic>
    </p:spTree>
    <p:extLst>
      <p:ext uri="{BB962C8B-B14F-4D97-AF65-F5344CB8AC3E}">
        <p14:creationId xmlns:p14="http://schemas.microsoft.com/office/powerpoint/2010/main" val="268594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E54B-2DEA-4231-9F08-1BF29AF48BCD}"/>
              </a:ext>
            </a:extLst>
          </p:cNvPr>
          <p:cNvSpPr>
            <a:spLocks noGrp="1"/>
          </p:cNvSpPr>
          <p:nvPr>
            <p:ph type="title"/>
          </p:nvPr>
        </p:nvSpPr>
        <p:spPr/>
        <p:txBody>
          <a:bodyPr/>
          <a:lstStyle/>
          <a:p>
            <a:r>
              <a:rPr lang="en-GB" dirty="0"/>
              <a:t>How Bootstrapping Works</a:t>
            </a:r>
            <a:br>
              <a:rPr lang="en-GB" dirty="0"/>
            </a:br>
            <a:r>
              <a:rPr lang="en-GB" sz="2800" dirty="0"/>
              <a:t>(INT 19h)</a:t>
            </a:r>
            <a:endParaRPr lang="en-GB" dirty="0"/>
          </a:p>
        </p:txBody>
      </p:sp>
      <p:sp>
        <p:nvSpPr>
          <p:cNvPr id="3" name="Content Placeholder 2">
            <a:extLst>
              <a:ext uri="{FF2B5EF4-FFF2-40B4-BE49-F238E27FC236}">
                <a16:creationId xmlns:a16="http://schemas.microsoft.com/office/drawing/2014/main" id="{78EBCA70-4B57-4A1F-B57C-8604EFA41802}"/>
              </a:ext>
            </a:extLst>
          </p:cNvPr>
          <p:cNvSpPr>
            <a:spLocks noGrp="1"/>
          </p:cNvSpPr>
          <p:nvPr>
            <p:ph idx="1"/>
          </p:nvPr>
        </p:nvSpPr>
        <p:spPr/>
        <p:txBody>
          <a:bodyPr>
            <a:normAutofit lnSpcReduction="10000"/>
          </a:bodyPr>
          <a:lstStyle/>
          <a:p>
            <a:r>
              <a:rPr lang="en-GB" sz="2400" dirty="0"/>
              <a:t>When INT 19h is called by the BIOS, it attempts to read the first sector, known as the </a:t>
            </a:r>
            <a:r>
              <a:rPr lang="en-GB" sz="2400" i="1" dirty="0"/>
              <a:t>boot sector</a:t>
            </a:r>
            <a:r>
              <a:rPr lang="en-GB" sz="2400" dirty="0"/>
              <a:t>, of every storage device found during POST into RAM.</a:t>
            </a:r>
          </a:p>
          <a:p>
            <a:r>
              <a:rPr lang="en-GB" sz="2400" dirty="0"/>
              <a:t>The order in which to try reading from devices is stored somewhere on the PC, either in EEPROM, CMOS, or on the earliest PCs, in DIP switches (small physical switches located on the motherboard).</a:t>
            </a:r>
          </a:p>
          <a:p>
            <a:r>
              <a:rPr lang="en-GB" sz="2400" dirty="0"/>
              <a:t>If the boot sector reads successfully, it checks the last two bytes of the boot sector for the values 0x55 0xAA. This is known as the </a:t>
            </a:r>
            <a:r>
              <a:rPr lang="en-GB" sz="2400" i="1" dirty="0"/>
              <a:t>boot signature</a:t>
            </a:r>
            <a:r>
              <a:rPr lang="en-GB" sz="2400" dirty="0"/>
              <a:t>, and if present, lets the BIOS know that the sector is bootable.</a:t>
            </a:r>
          </a:p>
        </p:txBody>
      </p:sp>
    </p:spTree>
    <p:extLst>
      <p:ext uri="{BB962C8B-B14F-4D97-AF65-F5344CB8AC3E}">
        <p14:creationId xmlns:p14="http://schemas.microsoft.com/office/powerpoint/2010/main" val="327028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A107-498F-4199-AE91-FDD94754CDDE}"/>
              </a:ext>
            </a:extLst>
          </p:cNvPr>
          <p:cNvSpPr>
            <a:spLocks noGrp="1"/>
          </p:cNvSpPr>
          <p:nvPr>
            <p:ph type="title"/>
          </p:nvPr>
        </p:nvSpPr>
        <p:spPr/>
        <p:txBody>
          <a:bodyPr/>
          <a:lstStyle/>
          <a:p>
            <a:r>
              <a:rPr lang="en-GB" dirty="0"/>
              <a:t>How Bootstrapping Works</a:t>
            </a:r>
            <a:br>
              <a:rPr lang="en-GB" dirty="0"/>
            </a:br>
            <a:r>
              <a:rPr lang="en-GB" sz="2800" dirty="0"/>
              <a:t>(Running the boot sector)</a:t>
            </a:r>
            <a:endParaRPr lang="en-GB" dirty="0"/>
          </a:p>
        </p:txBody>
      </p:sp>
      <p:sp>
        <p:nvSpPr>
          <p:cNvPr id="3" name="Content Placeholder 2">
            <a:extLst>
              <a:ext uri="{FF2B5EF4-FFF2-40B4-BE49-F238E27FC236}">
                <a16:creationId xmlns:a16="http://schemas.microsoft.com/office/drawing/2014/main" id="{C1D898AD-1084-4B2D-BA6A-D5DB2FEB701B}"/>
              </a:ext>
            </a:extLst>
          </p:cNvPr>
          <p:cNvSpPr>
            <a:spLocks noGrp="1"/>
          </p:cNvSpPr>
          <p:nvPr>
            <p:ph idx="1"/>
          </p:nvPr>
        </p:nvSpPr>
        <p:spPr>
          <a:xfrm>
            <a:off x="1371600" y="2286000"/>
            <a:ext cx="9601200" cy="3728906"/>
          </a:xfrm>
        </p:spPr>
        <p:txBody>
          <a:bodyPr>
            <a:normAutofit lnSpcReduction="10000"/>
          </a:bodyPr>
          <a:lstStyle/>
          <a:p>
            <a:r>
              <a:rPr lang="en-GB" sz="2400" dirty="0"/>
              <a:t>Once a bootable device is found, the BIOS tells the CPU to start reading instructions from the beginning of the boot sector, now loaded into RAM.</a:t>
            </a:r>
          </a:p>
          <a:p>
            <a:r>
              <a:rPr lang="en-GB" sz="2400" dirty="0"/>
              <a:t>This program, known as a </a:t>
            </a:r>
            <a:r>
              <a:rPr lang="en-GB" sz="2400" i="1" dirty="0"/>
              <a:t>bootloader</a:t>
            </a:r>
            <a:r>
              <a:rPr lang="en-GB" sz="2400" dirty="0"/>
              <a:t>, is now responsible for loading in the OS kernel, which is the core part of the OS.</a:t>
            </a:r>
          </a:p>
          <a:p>
            <a:r>
              <a:rPr lang="en-GB" sz="2400" dirty="0"/>
              <a:t>This bootloader is very restrained, as it must fit into the first 512 bytes of the storage device (and sometimes less!).</a:t>
            </a:r>
          </a:p>
          <a:p>
            <a:r>
              <a:rPr lang="en-GB" sz="2400" dirty="0"/>
              <a:t>Usually this restraint is combatted by simply containing the code necessary to load a larger bootloader from somewhere else on the drive, which then loads the OS kernel.</a:t>
            </a:r>
          </a:p>
        </p:txBody>
      </p:sp>
    </p:spTree>
    <p:extLst>
      <p:ext uri="{BB962C8B-B14F-4D97-AF65-F5344CB8AC3E}">
        <p14:creationId xmlns:p14="http://schemas.microsoft.com/office/powerpoint/2010/main" val="3720783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FF0-4BAF-476C-8D6A-B5D2E821296E}"/>
              </a:ext>
            </a:extLst>
          </p:cNvPr>
          <p:cNvSpPr>
            <a:spLocks noGrp="1"/>
          </p:cNvSpPr>
          <p:nvPr>
            <p:ph type="title"/>
          </p:nvPr>
        </p:nvSpPr>
        <p:spPr/>
        <p:txBody>
          <a:bodyPr/>
          <a:lstStyle/>
          <a:p>
            <a:r>
              <a:rPr lang="en-GB" dirty="0"/>
              <a:t>Boot Sector</a:t>
            </a:r>
          </a:p>
        </p:txBody>
      </p:sp>
      <p:sp>
        <p:nvSpPr>
          <p:cNvPr id="3" name="Content Placeholder 2">
            <a:extLst>
              <a:ext uri="{FF2B5EF4-FFF2-40B4-BE49-F238E27FC236}">
                <a16:creationId xmlns:a16="http://schemas.microsoft.com/office/drawing/2014/main" id="{946B3800-EB48-4BC6-A969-1F775B9F9505}"/>
              </a:ext>
            </a:extLst>
          </p:cNvPr>
          <p:cNvSpPr>
            <a:spLocks noGrp="1"/>
          </p:cNvSpPr>
          <p:nvPr>
            <p:ph idx="1"/>
          </p:nvPr>
        </p:nvSpPr>
        <p:spPr>
          <a:xfrm>
            <a:off x="5519957" y="620785"/>
            <a:ext cx="8123339" cy="6434355"/>
          </a:xfrm>
        </p:spPr>
        <p:txBody>
          <a:bodyPr>
            <a:normAutofit/>
          </a:bodyPr>
          <a:lstStyle/>
          <a:p>
            <a:pPr marL="0" indent="0">
              <a:buNone/>
            </a:pPr>
            <a:r>
              <a:rPr lang="en-GB" sz="1100" b="1" dirty="0">
                <a:latin typeface="Courier New" panose="02070309020205020404" pitchFamily="49" charset="0"/>
                <a:cs typeface="Courier New" panose="02070309020205020404" pitchFamily="49" charset="0"/>
              </a:rPr>
              <a:t>Offset(h)   00 01 02 03 04 05 06 07 08 09 0A 0B 0C 0D 0E 0F</a:t>
            </a:r>
          </a:p>
          <a:p>
            <a:pPr marL="0" indent="0">
              <a:buNone/>
            </a:pPr>
            <a:r>
              <a:rPr lang="en-GB" sz="1100" b="1" dirty="0">
                <a:latin typeface="Courier New" panose="02070309020205020404" pitchFamily="49" charset="0"/>
                <a:cs typeface="Courier New" panose="02070309020205020404" pitchFamily="49" charset="0"/>
              </a:rPr>
              <a:t>0000000000  EB 52 90 4E 54 46 53 20 20 20 20 00 02 08 00 00  </a:t>
            </a:r>
            <a:r>
              <a:rPr lang="en-GB" sz="1100" b="1" dirty="0" err="1">
                <a:latin typeface="Courier New" panose="02070309020205020404" pitchFamily="49" charset="0"/>
                <a:cs typeface="Courier New" panose="02070309020205020404" pitchFamily="49" charset="0"/>
              </a:rPr>
              <a:t>ëR.NTFS</a:t>
            </a:r>
            <a:r>
              <a:rPr lang="en-GB" sz="1100" b="1" dirty="0">
                <a:latin typeface="Courier New" panose="02070309020205020404" pitchFamily="49" charset="0"/>
                <a:cs typeface="Courier New" panose="02070309020205020404" pitchFamily="49" charset="0"/>
              </a:rPr>
              <a:t>    .....</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0000000010  00 00 00 00 00 F8 00 00 3F 00 FF 00 00 A8 13 00  .....</a:t>
            </a:r>
            <a:r>
              <a:rPr lang="en-GB" sz="1100" b="1" dirty="0" err="1">
                <a:latin typeface="Courier New" panose="02070309020205020404" pitchFamily="49" charset="0"/>
                <a:cs typeface="Courier New" panose="02070309020205020404" pitchFamily="49" charset="0"/>
              </a:rPr>
              <a:t>ø..?.ÿ</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0000000020  00 00 00 00 80 00 80 00 02 34 85 38 00 00 00 00  ....€.€..4…8....</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0000000030  00 00 0C 00 00 00 00 00 02 00 00 00 00 00 00 00  ................</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0000000040  F6 00 00 00 01 00 00 00 37 EB 6A 12 26 6B 12 B6  ö.......7ëj.&amp;k.¶</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0000000050  00 00 00 00 FA 33 C0 8E D0 BC 00 7C FB 68 C0 07  ....ú3ÀŽÐ¼.|ûhÀ.</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0000000060  1F 1E 68 66 00 CB 88 16 0E 00 66 81 3E 03 00 4E  ..</a:t>
            </a:r>
            <a:r>
              <a:rPr lang="en-GB" sz="1100" b="1" dirty="0" err="1">
                <a:latin typeface="Courier New" panose="02070309020205020404" pitchFamily="49" charset="0"/>
                <a:cs typeface="Courier New" panose="02070309020205020404" pitchFamily="49" charset="0"/>
              </a:rPr>
              <a:t>hf.Ë</a:t>
            </a:r>
            <a:r>
              <a:rPr lang="en-GB" sz="1100" b="1" dirty="0">
                <a:latin typeface="Courier New" panose="02070309020205020404" pitchFamily="49" charset="0"/>
                <a:cs typeface="Courier New" panose="02070309020205020404" pitchFamily="49" charset="0"/>
              </a:rPr>
              <a:t>ˆ...f.&gt;..N</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0000000070  54 46 53 75 15 B4 41 BB AA 55 CD 13 72 0C 81 FB  </a:t>
            </a:r>
            <a:r>
              <a:rPr lang="en-GB" sz="1100" b="1" dirty="0" err="1">
                <a:latin typeface="Courier New" panose="02070309020205020404" pitchFamily="49" charset="0"/>
                <a:cs typeface="Courier New" panose="02070309020205020404" pitchFamily="49" charset="0"/>
              </a:rPr>
              <a:t>TFSu</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A»ªUÍ.r..û</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0000000080  55 AA 75 06 F7 C1 01 00 75 03 E9 DD 00 1E 83 EC  </a:t>
            </a:r>
            <a:r>
              <a:rPr lang="en-GB" sz="1100" b="1" dirty="0" err="1">
                <a:latin typeface="Courier New" panose="02070309020205020404" pitchFamily="49" charset="0"/>
                <a:cs typeface="Courier New" panose="02070309020205020404" pitchFamily="49" charset="0"/>
              </a:rPr>
              <a:t>Uªu</a:t>
            </a:r>
            <a:r>
              <a:rPr lang="en-GB" sz="1100" b="1" dirty="0">
                <a:latin typeface="Courier New" panose="02070309020205020404" pitchFamily="49" charset="0"/>
                <a:cs typeface="Courier New" panose="02070309020205020404" pitchFamily="49" charset="0"/>
              </a:rPr>
              <a:t>.÷Á..u.</a:t>
            </a:r>
            <a:r>
              <a:rPr lang="en-GB" sz="1100" b="1" dirty="0" err="1">
                <a:latin typeface="Courier New" panose="02070309020205020404" pitchFamily="49" charset="0"/>
                <a:cs typeface="Courier New" panose="02070309020205020404" pitchFamily="49" charset="0"/>
              </a:rPr>
              <a:t>éÝ</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ƒì</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0000000090  18 68 1A 00 B4 48 8A 16 0E 00 8B F4 16 1F CD 13  .</a:t>
            </a:r>
            <a:r>
              <a:rPr lang="en-GB" sz="1100" b="1" dirty="0" err="1">
                <a:latin typeface="Courier New" panose="02070309020205020404" pitchFamily="49" charset="0"/>
                <a:cs typeface="Courier New" panose="02070309020205020404" pitchFamily="49" charset="0"/>
              </a:rPr>
              <a:t>h..´HŠ</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ô..Í</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00000000A0  9F 83 C4 18 9E 58 1F 72 E1 3B 06 0B 00 75 DB A3  </a:t>
            </a:r>
            <a:r>
              <a:rPr lang="en-GB" sz="1100" b="1" dirty="0" err="1">
                <a:latin typeface="Courier New" panose="02070309020205020404" pitchFamily="49" charset="0"/>
                <a:cs typeface="Courier New" panose="02070309020205020404" pitchFamily="49" charset="0"/>
              </a:rPr>
              <a:t>ŸƒÄ.žX.rá</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uÛ</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00000000B0  0F 00 C1 2E 0F 00 04 1E 5A 33 DB B9 00 20 2B C8  ..Á.....Z3Û¹. +È</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00000000C0  66 FF 06 11 00 03 16 0F 00 8E C2 FF 06 16 00 E8  </a:t>
            </a:r>
            <a:r>
              <a:rPr lang="en-GB" sz="1100" b="1" dirty="0" err="1">
                <a:latin typeface="Courier New" panose="02070309020205020404" pitchFamily="49" charset="0"/>
                <a:cs typeface="Courier New" panose="02070309020205020404" pitchFamily="49" charset="0"/>
              </a:rPr>
              <a:t>fÿ</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ŽÂÿ</a:t>
            </a:r>
            <a:r>
              <a:rPr lang="en-GB" sz="1100" b="1" dirty="0">
                <a:latin typeface="Courier New" panose="02070309020205020404" pitchFamily="49" charset="0"/>
                <a:cs typeface="Courier New" panose="02070309020205020404" pitchFamily="49" charset="0"/>
              </a:rPr>
              <a:t>...è</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00000000D0  4B 00 2B C8 77 EF B8 00 BB CD 1A 66 23 C0 75 2D  K.+</a:t>
            </a:r>
            <a:r>
              <a:rPr lang="en-GB" sz="1100" b="1" dirty="0" err="1">
                <a:latin typeface="Courier New" panose="02070309020205020404" pitchFamily="49" charset="0"/>
                <a:cs typeface="Courier New" panose="02070309020205020404" pitchFamily="49" charset="0"/>
              </a:rPr>
              <a:t>Èwï</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Í.f#Àu</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00000000E0  66 81 FB 54 43 50 41 75 24 81 F9 02 01 72 1E 16  f.</a:t>
            </a:r>
            <a:r>
              <a:rPr lang="en-GB" sz="1100" b="1" dirty="0" err="1">
                <a:latin typeface="Courier New" panose="02070309020205020404" pitchFamily="49" charset="0"/>
                <a:cs typeface="Courier New" panose="02070309020205020404" pitchFamily="49" charset="0"/>
              </a:rPr>
              <a:t>ûTCPAu</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ù..r</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00000000F0  68 07 BB 16 68 52 11 16 68 09 00 66 53 66 53 66  h.».</a:t>
            </a:r>
            <a:r>
              <a:rPr lang="en-GB" sz="1100" b="1" dirty="0" err="1">
                <a:latin typeface="Courier New" panose="02070309020205020404" pitchFamily="49" charset="0"/>
                <a:cs typeface="Courier New" panose="02070309020205020404" pitchFamily="49" charset="0"/>
              </a:rPr>
              <a:t>hR</a:t>
            </a:r>
            <a:r>
              <a:rPr lang="en-GB" sz="1100" b="1" dirty="0">
                <a:latin typeface="Courier New" panose="02070309020205020404" pitchFamily="49" charset="0"/>
                <a:cs typeface="Courier New" panose="02070309020205020404" pitchFamily="49" charset="0"/>
              </a:rPr>
              <a:t>..h..</a:t>
            </a:r>
            <a:r>
              <a:rPr lang="en-GB" sz="1100" b="1" dirty="0" err="1">
                <a:latin typeface="Courier New" panose="02070309020205020404" pitchFamily="49" charset="0"/>
                <a:cs typeface="Courier New" panose="02070309020205020404" pitchFamily="49" charset="0"/>
              </a:rPr>
              <a:t>fSfSf</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0000000100  55 16 16 16 68 B8 01 66 61 0E 07 CD 1A 33 C0 BF  U...h¸.fa..Í.3À¿</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0000000110  0A 13 B9 F6 0C FC F3 AA E9 FE 01 90 90 66 60 1E  ..¹ö.üóªéþ...f`.</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0000000120  06 66 A1 11 00 66 03 06 1C 00 1E 66 68 00 00 00  .</a:t>
            </a:r>
            <a:r>
              <a:rPr lang="en-GB" sz="1100" b="1" dirty="0" err="1">
                <a:latin typeface="Courier New" panose="02070309020205020404" pitchFamily="49" charset="0"/>
                <a:cs typeface="Courier New" panose="02070309020205020404" pitchFamily="49" charset="0"/>
              </a:rPr>
              <a:t>f¡..f</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fh</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0000000130  00 66 50 06 53 68 01 00 68 10 00 B4 42 8A 16 0E  .fP.</a:t>
            </a:r>
            <a:r>
              <a:rPr lang="en-GB" sz="1100" b="1" dirty="0" err="1">
                <a:latin typeface="Courier New" panose="02070309020205020404" pitchFamily="49" charset="0"/>
                <a:cs typeface="Courier New" panose="02070309020205020404" pitchFamily="49" charset="0"/>
              </a:rPr>
              <a:t>Sh</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h..´BŠ</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0000000140  00 16 1F 8B F4 CD 13 66 59 5B 5A 66 59 66 59 1F  ...‹</a:t>
            </a:r>
            <a:r>
              <a:rPr lang="en-GB" sz="1100" b="1" dirty="0" err="1">
                <a:latin typeface="Courier New" panose="02070309020205020404" pitchFamily="49" charset="0"/>
                <a:cs typeface="Courier New" panose="02070309020205020404" pitchFamily="49" charset="0"/>
              </a:rPr>
              <a:t>ôÍ.fY</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ZfYfY</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0000000150  0F 82 16 00 66 FF 06 11 00 03 16 0F 00 8E C2 FF  .‚..</a:t>
            </a:r>
            <a:r>
              <a:rPr lang="en-GB" sz="1100" b="1" dirty="0" err="1">
                <a:latin typeface="Courier New" panose="02070309020205020404" pitchFamily="49" charset="0"/>
                <a:cs typeface="Courier New" panose="02070309020205020404" pitchFamily="49" charset="0"/>
              </a:rPr>
              <a:t>fÿ</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ŽÂÿ</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0000000160  0E 16 00 75 BC 07 1F 66 61 C3 A1 F6 01 E8 09 00  ...u¼..faÃ¡ö.è..</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0000000170  A1 FA 01 E8 03 00 F4 EB FD 8B F0 AC 3C 00 74 09  ¡ú.è..</a:t>
            </a:r>
            <a:r>
              <a:rPr lang="en-GB" sz="1100" b="1" dirty="0" err="1">
                <a:latin typeface="Courier New" panose="02070309020205020404" pitchFamily="49" charset="0"/>
                <a:cs typeface="Courier New" panose="02070309020205020404" pitchFamily="49" charset="0"/>
              </a:rPr>
              <a:t>ôëý‹ð</a:t>
            </a:r>
            <a:r>
              <a:rPr lang="en-GB" sz="1100" b="1" dirty="0">
                <a:latin typeface="Courier New" panose="02070309020205020404" pitchFamily="49" charset="0"/>
                <a:cs typeface="Courier New" panose="02070309020205020404" pitchFamily="49" charset="0"/>
              </a:rPr>
              <a:t>¬&lt;.t.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0000000180  B4 0E BB 07 00 CD 10 EB F2 C3 0D 0A 41 20 64 69  ´.»..Í.</a:t>
            </a:r>
            <a:r>
              <a:rPr lang="en-GB" sz="1100" b="1" dirty="0" err="1">
                <a:latin typeface="Courier New" panose="02070309020205020404" pitchFamily="49" charset="0"/>
                <a:cs typeface="Courier New" panose="02070309020205020404" pitchFamily="49" charset="0"/>
              </a:rPr>
              <a:t>ëòÃ</a:t>
            </a:r>
            <a:r>
              <a:rPr lang="en-GB" sz="1100" b="1" dirty="0">
                <a:latin typeface="Courier New" panose="02070309020205020404" pitchFamily="49" charset="0"/>
                <a:cs typeface="Courier New" panose="02070309020205020404" pitchFamily="49" charset="0"/>
              </a:rPr>
              <a:t>..A di</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0000000190  73 6B 20 72 65 61 64 20 65 72 72 6F 72 20 6F 63  </a:t>
            </a:r>
            <a:r>
              <a:rPr lang="en-GB" sz="1100" b="1" dirty="0" err="1">
                <a:latin typeface="Courier New" panose="02070309020205020404" pitchFamily="49" charset="0"/>
                <a:cs typeface="Courier New" panose="02070309020205020404" pitchFamily="49" charset="0"/>
              </a:rPr>
              <a:t>sk</a:t>
            </a:r>
            <a:r>
              <a:rPr lang="en-GB" sz="1100" b="1" dirty="0">
                <a:latin typeface="Courier New" panose="02070309020205020404" pitchFamily="49" charset="0"/>
                <a:cs typeface="Courier New" panose="02070309020205020404" pitchFamily="49" charset="0"/>
              </a:rPr>
              <a:t> read error </a:t>
            </a:r>
            <a:r>
              <a:rPr lang="en-GB" sz="1100" b="1" dirty="0" err="1">
                <a:latin typeface="Courier New" panose="02070309020205020404" pitchFamily="49" charset="0"/>
                <a:cs typeface="Courier New" panose="02070309020205020404" pitchFamily="49" charset="0"/>
              </a:rPr>
              <a:t>oc</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00000001A0  63 75 72 72 65 64 00 0D 0A 42 4F </a:t>
            </a:r>
            <a:r>
              <a:rPr lang="en-GB" sz="1100" b="1" dirty="0" err="1">
                <a:latin typeface="Courier New" panose="02070309020205020404" pitchFamily="49" charset="0"/>
                <a:cs typeface="Courier New" panose="02070309020205020404" pitchFamily="49" charset="0"/>
              </a:rPr>
              <a:t>4F</a:t>
            </a:r>
            <a:r>
              <a:rPr lang="en-GB" sz="1100" b="1" dirty="0">
                <a:latin typeface="Courier New" panose="02070309020205020404" pitchFamily="49" charset="0"/>
                <a:cs typeface="Courier New" panose="02070309020205020404" pitchFamily="49" charset="0"/>
              </a:rPr>
              <a:t> 54 4D 47 52  </a:t>
            </a:r>
            <a:r>
              <a:rPr lang="en-GB" sz="1100" b="1" dirty="0" err="1">
                <a:latin typeface="Courier New" panose="02070309020205020404" pitchFamily="49" charset="0"/>
                <a:cs typeface="Courier New" panose="02070309020205020404" pitchFamily="49" charset="0"/>
              </a:rPr>
              <a:t>curred</a:t>
            </a:r>
            <a:r>
              <a:rPr lang="en-GB" sz="1100" b="1" dirty="0">
                <a:latin typeface="Courier New" panose="02070309020205020404" pitchFamily="49" charset="0"/>
                <a:cs typeface="Courier New" panose="02070309020205020404" pitchFamily="49" charset="0"/>
              </a:rPr>
              <a:t>...BOOTMGR</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00000001B0  20 69 73 20 63 6F 6D 70 72 65 73 73 65 64 00 0D   is compressed..</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00000001C0  0A 50 72 65 73 73 20 43 74 72 6C 2B 41 6C 74 2B  .Press </a:t>
            </a:r>
            <a:r>
              <a:rPr lang="en-GB" sz="1100" b="1" dirty="0" err="1">
                <a:latin typeface="Courier New" panose="02070309020205020404" pitchFamily="49" charset="0"/>
                <a:cs typeface="Courier New" panose="02070309020205020404" pitchFamily="49" charset="0"/>
              </a:rPr>
              <a:t>Ctrl+Alt</a:t>
            </a:r>
            <a:r>
              <a:rPr lang="en-GB" sz="1100" b="1" dirty="0">
                <a:latin typeface="Courier New" panose="02070309020205020404" pitchFamily="49" charset="0"/>
                <a:cs typeface="Courier New" panose="02070309020205020404" pitchFamily="49" charset="0"/>
              </a:rPr>
              <a: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00000001D0  44 65 6C 20 74 6F 20 72 65 73 74 61 72 74 0D 0A  Del to restart..</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00000001E0  00 00 00 00 00 00 00 00 00 00 00 00 00 00 00 00  ................</a:t>
            </a:r>
            <a:br>
              <a:rPr lang="en-GB" sz="1100" b="1" dirty="0">
                <a:latin typeface="Courier New" panose="02070309020205020404" pitchFamily="49" charset="0"/>
                <a:cs typeface="Courier New" panose="02070309020205020404" pitchFamily="49" charset="0"/>
              </a:rPr>
            </a:br>
            <a:r>
              <a:rPr lang="en-GB" sz="1100" b="1" dirty="0">
                <a:latin typeface="Courier New" panose="02070309020205020404" pitchFamily="49" charset="0"/>
                <a:cs typeface="Courier New" panose="02070309020205020404" pitchFamily="49" charset="0"/>
              </a:rPr>
              <a:t>00000001F0  00 00 00 00 00 00 8A 01 A7 01 BF 01 00 00 55 AA  ......Š.§.¿...Uª</a:t>
            </a:r>
          </a:p>
        </p:txBody>
      </p:sp>
      <p:sp>
        <p:nvSpPr>
          <p:cNvPr id="4" name="Text Placeholder 3">
            <a:extLst>
              <a:ext uri="{FF2B5EF4-FFF2-40B4-BE49-F238E27FC236}">
                <a16:creationId xmlns:a16="http://schemas.microsoft.com/office/drawing/2014/main" id="{7CA9A036-9C8F-424B-85F2-640DB1738902}"/>
              </a:ext>
            </a:extLst>
          </p:cNvPr>
          <p:cNvSpPr>
            <a:spLocks noGrp="1"/>
          </p:cNvSpPr>
          <p:nvPr>
            <p:ph type="body" sz="half" idx="2"/>
          </p:nvPr>
        </p:nvSpPr>
        <p:spPr/>
        <p:txBody>
          <a:bodyPr>
            <a:normAutofit/>
          </a:bodyPr>
          <a:lstStyle/>
          <a:p>
            <a:r>
              <a:rPr lang="en-GB" sz="2000" dirty="0"/>
              <a:t>Example of a boot sector</a:t>
            </a:r>
          </a:p>
        </p:txBody>
      </p:sp>
    </p:spTree>
    <p:extLst>
      <p:ext uri="{BB962C8B-B14F-4D97-AF65-F5344CB8AC3E}">
        <p14:creationId xmlns:p14="http://schemas.microsoft.com/office/powerpoint/2010/main" val="82527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6166-4BFE-4124-8B71-AFC40C155E36}"/>
              </a:ext>
            </a:extLst>
          </p:cNvPr>
          <p:cNvSpPr>
            <a:spLocks noGrp="1"/>
          </p:cNvSpPr>
          <p:nvPr>
            <p:ph type="title"/>
          </p:nvPr>
        </p:nvSpPr>
        <p:spPr/>
        <p:txBody>
          <a:bodyPr/>
          <a:lstStyle/>
          <a:p>
            <a:r>
              <a:rPr lang="en-GB" dirty="0"/>
              <a:t>How Bootstrapping Works</a:t>
            </a:r>
            <a:br>
              <a:rPr lang="en-GB" dirty="0"/>
            </a:br>
            <a:r>
              <a:rPr lang="en-GB" sz="2800" dirty="0"/>
              <a:t>(Second stage bootloader)</a:t>
            </a:r>
            <a:endParaRPr lang="en-GB" dirty="0"/>
          </a:p>
        </p:txBody>
      </p:sp>
      <p:sp>
        <p:nvSpPr>
          <p:cNvPr id="3" name="Content Placeholder 2">
            <a:extLst>
              <a:ext uri="{FF2B5EF4-FFF2-40B4-BE49-F238E27FC236}">
                <a16:creationId xmlns:a16="http://schemas.microsoft.com/office/drawing/2014/main" id="{0BDD700A-9082-40FD-A6A2-0A9D7EC318E3}"/>
              </a:ext>
            </a:extLst>
          </p:cNvPr>
          <p:cNvSpPr>
            <a:spLocks noGrp="1"/>
          </p:cNvSpPr>
          <p:nvPr>
            <p:ph idx="1"/>
          </p:nvPr>
        </p:nvSpPr>
        <p:spPr>
          <a:xfrm>
            <a:off x="1371600" y="2285999"/>
            <a:ext cx="9601200" cy="3720517"/>
          </a:xfrm>
        </p:spPr>
        <p:txBody>
          <a:bodyPr>
            <a:normAutofit/>
          </a:bodyPr>
          <a:lstStyle/>
          <a:p>
            <a:r>
              <a:rPr lang="en-GB" sz="2400" dirty="0"/>
              <a:t>These programs are not operating systems themselves, but instead are capable of loading the OS into memory and begin running it.</a:t>
            </a:r>
          </a:p>
          <a:p>
            <a:r>
              <a:rPr lang="en-GB" sz="2400" dirty="0"/>
              <a:t>Examples of second-stage bootloaders include GRUB, NTLDR, BOOTMGR, and BootX.</a:t>
            </a:r>
          </a:p>
          <a:p>
            <a:r>
              <a:rPr lang="en-GB" sz="2400" dirty="0"/>
              <a:t>These programs may include their own device drivers, or they may rely on other interrupts built into the BIOS, which handle basic device input and output, such as keyboard, storage, and basic text display.</a:t>
            </a:r>
          </a:p>
          <a:p>
            <a:r>
              <a:rPr lang="en-GB" sz="2400" dirty="0"/>
              <a:t>Older OSes, such as MS-DOS, did not contain many device drivers, and instead used these BIOS interrupts for most devices.</a:t>
            </a:r>
          </a:p>
        </p:txBody>
      </p:sp>
    </p:spTree>
    <p:extLst>
      <p:ext uri="{BB962C8B-B14F-4D97-AF65-F5344CB8AC3E}">
        <p14:creationId xmlns:p14="http://schemas.microsoft.com/office/powerpoint/2010/main" val="310910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971C-42B7-4CDE-A18A-58D443EBA3AD}"/>
              </a:ext>
            </a:extLst>
          </p:cNvPr>
          <p:cNvSpPr>
            <a:spLocks noGrp="1"/>
          </p:cNvSpPr>
          <p:nvPr>
            <p:ph type="title"/>
          </p:nvPr>
        </p:nvSpPr>
        <p:spPr/>
        <p:txBody>
          <a:bodyPr/>
          <a:lstStyle/>
          <a:p>
            <a:r>
              <a:rPr lang="en-GB" dirty="0"/>
              <a:t>GRUB</a:t>
            </a:r>
          </a:p>
        </p:txBody>
      </p:sp>
      <p:sp>
        <p:nvSpPr>
          <p:cNvPr id="4" name="Text Placeholder 3">
            <a:extLst>
              <a:ext uri="{FF2B5EF4-FFF2-40B4-BE49-F238E27FC236}">
                <a16:creationId xmlns:a16="http://schemas.microsoft.com/office/drawing/2014/main" id="{E67CEBA1-8294-4390-AC6E-4D762F879116}"/>
              </a:ext>
            </a:extLst>
          </p:cNvPr>
          <p:cNvSpPr>
            <a:spLocks noGrp="1"/>
          </p:cNvSpPr>
          <p:nvPr>
            <p:ph type="body" sz="half" idx="2"/>
          </p:nvPr>
        </p:nvSpPr>
        <p:spPr/>
        <p:txBody>
          <a:bodyPr>
            <a:normAutofit/>
          </a:bodyPr>
          <a:lstStyle/>
          <a:p>
            <a:r>
              <a:rPr lang="en-GB" sz="2400" dirty="0"/>
              <a:t>Screenshot of a GRUB bootloader.</a:t>
            </a:r>
          </a:p>
        </p:txBody>
      </p:sp>
      <p:pic>
        <p:nvPicPr>
          <p:cNvPr id="5" name="Picture 4">
            <a:extLst>
              <a:ext uri="{FF2B5EF4-FFF2-40B4-BE49-F238E27FC236}">
                <a16:creationId xmlns:a16="http://schemas.microsoft.com/office/drawing/2014/main" id="{313FDF56-7E2E-498A-82C6-6BC95242116B}"/>
              </a:ext>
            </a:extLst>
          </p:cNvPr>
          <p:cNvPicPr>
            <a:picLocks noChangeAspect="1"/>
          </p:cNvPicPr>
          <p:nvPr/>
        </p:nvPicPr>
        <p:blipFill>
          <a:blip r:embed="rId2"/>
          <a:stretch>
            <a:fillRect/>
          </a:stretch>
        </p:blipFill>
        <p:spPr>
          <a:xfrm>
            <a:off x="5532120" y="997198"/>
            <a:ext cx="6659880" cy="4863603"/>
          </a:xfrm>
          <a:prstGeom prst="rect">
            <a:avLst/>
          </a:prstGeom>
        </p:spPr>
      </p:pic>
    </p:spTree>
    <p:extLst>
      <p:ext uri="{BB962C8B-B14F-4D97-AF65-F5344CB8AC3E}">
        <p14:creationId xmlns:p14="http://schemas.microsoft.com/office/powerpoint/2010/main" val="2335029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F2B9-52F6-4B8A-B2F6-17829DA714E0}"/>
              </a:ext>
            </a:extLst>
          </p:cNvPr>
          <p:cNvSpPr>
            <a:spLocks noGrp="1"/>
          </p:cNvSpPr>
          <p:nvPr>
            <p:ph type="title"/>
          </p:nvPr>
        </p:nvSpPr>
        <p:spPr/>
        <p:txBody>
          <a:bodyPr/>
          <a:lstStyle/>
          <a:p>
            <a:r>
              <a:rPr lang="en-GB" dirty="0"/>
              <a:t>How Bootstrapping Works</a:t>
            </a:r>
            <a:br>
              <a:rPr lang="en-GB" dirty="0"/>
            </a:br>
            <a:r>
              <a:rPr lang="en-GB" sz="2400" dirty="0"/>
              <a:t>(Loading the OS)</a:t>
            </a:r>
            <a:endParaRPr lang="en-GB" dirty="0"/>
          </a:p>
        </p:txBody>
      </p:sp>
      <p:sp>
        <p:nvSpPr>
          <p:cNvPr id="3" name="Content Placeholder 2">
            <a:extLst>
              <a:ext uri="{FF2B5EF4-FFF2-40B4-BE49-F238E27FC236}">
                <a16:creationId xmlns:a16="http://schemas.microsoft.com/office/drawing/2014/main" id="{46E8C8FF-4C33-4A0E-8E6A-0390F88FE9A4}"/>
              </a:ext>
            </a:extLst>
          </p:cNvPr>
          <p:cNvSpPr>
            <a:spLocks noGrp="1"/>
          </p:cNvSpPr>
          <p:nvPr>
            <p:ph idx="1"/>
          </p:nvPr>
        </p:nvSpPr>
        <p:spPr/>
        <p:txBody>
          <a:bodyPr>
            <a:normAutofit/>
          </a:bodyPr>
          <a:lstStyle/>
          <a:p>
            <a:r>
              <a:rPr lang="en-GB" sz="2400" dirty="0"/>
              <a:t>The second-stage bootloader loads the kernel of the OS into RAM and begins running it. Some bootloaders, such as GRUB, allow multiple OSes to be installed on the same drive and to be chosen from on boot.</a:t>
            </a:r>
          </a:p>
          <a:p>
            <a:r>
              <a:rPr lang="en-GB" sz="2400" dirty="0"/>
              <a:t>The OS kernel then loads all the rest of its components and begins running user-space programs (programs which the user can interact with).</a:t>
            </a:r>
          </a:p>
        </p:txBody>
      </p:sp>
    </p:spTree>
    <p:extLst>
      <p:ext uri="{BB962C8B-B14F-4D97-AF65-F5344CB8AC3E}">
        <p14:creationId xmlns:p14="http://schemas.microsoft.com/office/powerpoint/2010/main" val="253902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F43CE0-2D4F-43D9-A913-8F29EFDEDBA1}"/>
              </a:ext>
            </a:extLst>
          </p:cNvPr>
          <p:cNvSpPr/>
          <p:nvPr/>
        </p:nvSpPr>
        <p:spPr>
          <a:xfrm>
            <a:off x="8119494" y="1613416"/>
            <a:ext cx="1485900" cy="4743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RAM</a:t>
            </a:r>
          </a:p>
        </p:txBody>
      </p:sp>
      <p:cxnSp>
        <p:nvCxnSpPr>
          <p:cNvPr id="81" name="Connector: Elbow 80">
            <a:extLst>
              <a:ext uri="{FF2B5EF4-FFF2-40B4-BE49-F238E27FC236}">
                <a16:creationId xmlns:a16="http://schemas.microsoft.com/office/drawing/2014/main" id="{C4E95092-3886-4C4B-A9CB-BE242C634487}"/>
              </a:ext>
            </a:extLst>
          </p:cNvPr>
          <p:cNvCxnSpPr>
            <a:cxnSpLocks/>
            <a:stCxn id="69" idx="3"/>
          </p:cNvCxnSpPr>
          <p:nvPr/>
        </p:nvCxnSpPr>
        <p:spPr>
          <a:xfrm>
            <a:off x="6462144" y="4878729"/>
            <a:ext cx="1657350" cy="1180567"/>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Connector: Elbow 90">
            <a:extLst>
              <a:ext uri="{FF2B5EF4-FFF2-40B4-BE49-F238E27FC236}">
                <a16:creationId xmlns:a16="http://schemas.microsoft.com/office/drawing/2014/main" id="{44BD3FAB-D96E-4DBC-A4FA-4E7D514EDEFD}"/>
              </a:ext>
            </a:extLst>
          </p:cNvPr>
          <p:cNvCxnSpPr>
            <a:cxnSpLocks/>
            <a:stCxn id="69" idx="3"/>
          </p:cNvCxnSpPr>
          <p:nvPr/>
        </p:nvCxnSpPr>
        <p:spPr>
          <a:xfrm>
            <a:off x="6462144" y="4878729"/>
            <a:ext cx="1657350" cy="818590"/>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Connector: Elbow 95">
            <a:extLst>
              <a:ext uri="{FF2B5EF4-FFF2-40B4-BE49-F238E27FC236}">
                <a16:creationId xmlns:a16="http://schemas.microsoft.com/office/drawing/2014/main" id="{8918A2D6-823C-4A78-8B83-408872293090}"/>
              </a:ext>
            </a:extLst>
          </p:cNvPr>
          <p:cNvCxnSpPr>
            <a:cxnSpLocks/>
            <a:stCxn id="4" idx="3"/>
          </p:cNvCxnSpPr>
          <p:nvPr/>
        </p:nvCxnSpPr>
        <p:spPr>
          <a:xfrm>
            <a:off x="6462144" y="3330538"/>
            <a:ext cx="1657350" cy="2366781"/>
          </a:xfrm>
          <a:prstGeom prst="bentConnector3">
            <a:avLst>
              <a:gd name="adj1" fmla="val 61994"/>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Connector: Elbow 49">
            <a:extLst>
              <a:ext uri="{FF2B5EF4-FFF2-40B4-BE49-F238E27FC236}">
                <a16:creationId xmlns:a16="http://schemas.microsoft.com/office/drawing/2014/main" id="{BC8AAA93-2AB3-422A-BC71-FFD56CC6904A}"/>
              </a:ext>
            </a:extLst>
          </p:cNvPr>
          <p:cNvCxnSpPr>
            <a:cxnSpLocks/>
            <a:stCxn id="4" idx="3"/>
          </p:cNvCxnSpPr>
          <p:nvPr/>
        </p:nvCxnSpPr>
        <p:spPr>
          <a:xfrm>
            <a:off x="6462144" y="3330538"/>
            <a:ext cx="1657350" cy="2728758"/>
          </a:xfrm>
          <a:prstGeom prst="bentConnector3">
            <a:avLst>
              <a:gd name="adj1" fmla="val 62594"/>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99FC72C6-CD07-4325-8A20-EA74740137AD}"/>
              </a:ext>
            </a:extLst>
          </p:cNvPr>
          <p:cNvSpPr>
            <a:spLocks noGrp="1"/>
          </p:cNvSpPr>
          <p:nvPr>
            <p:ph type="title"/>
          </p:nvPr>
        </p:nvSpPr>
        <p:spPr>
          <a:xfrm>
            <a:off x="1371600" y="685800"/>
            <a:ext cx="9601200" cy="1485900"/>
          </a:xfrm>
        </p:spPr>
        <p:txBody>
          <a:bodyPr/>
          <a:lstStyle/>
          <a:p>
            <a:r>
              <a:rPr lang="en-GB" dirty="0"/>
              <a:t>How Bootstrapping Works</a:t>
            </a:r>
          </a:p>
        </p:txBody>
      </p:sp>
      <p:sp>
        <p:nvSpPr>
          <p:cNvPr id="4" name="Rectangle 3">
            <a:extLst>
              <a:ext uri="{FF2B5EF4-FFF2-40B4-BE49-F238E27FC236}">
                <a16:creationId xmlns:a16="http://schemas.microsoft.com/office/drawing/2014/main" id="{515D9C48-0E8F-4FBD-9E59-2D7CF99CCF3B}"/>
              </a:ext>
            </a:extLst>
          </p:cNvPr>
          <p:cNvSpPr/>
          <p:nvPr/>
        </p:nvSpPr>
        <p:spPr>
          <a:xfrm>
            <a:off x="4976244" y="2587588"/>
            <a:ext cx="1485900" cy="148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CPU</a:t>
            </a:r>
            <a:endParaRPr lang="en-GB" dirty="0"/>
          </a:p>
        </p:txBody>
      </p:sp>
      <p:sp>
        <p:nvSpPr>
          <p:cNvPr id="6" name="Rectangle 5">
            <a:extLst>
              <a:ext uri="{FF2B5EF4-FFF2-40B4-BE49-F238E27FC236}">
                <a16:creationId xmlns:a16="http://schemas.microsoft.com/office/drawing/2014/main" id="{5A6A0839-C7A8-4D1A-BA8A-C5B6A78E9C71}"/>
              </a:ext>
            </a:extLst>
          </p:cNvPr>
          <p:cNvSpPr/>
          <p:nvPr/>
        </p:nvSpPr>
        <p:spPr>
          <a:xfrm>
            <a:off x="8119494" y="1613414"/>
            <a:ext cx="1485900" cy="4098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BIOS (64Kb)</a:t>
            </a:r>
          </a:p>
        </p:txBody>
      </p:sp>
      <p:cxnSp>
        <p:nvCxnSpPr>
          <p:cNvPr id="8" name="Straight Arrow Connector 7">
            <a:extLst>
              <a:ext uri="{FF2B5EF4-FFF2-40B4-BE49-F238E27FC236}">
                <a16:creationId xmlns:a16="http://schemas.microsoft.com/office/drawing/2014/main" id="{3915802D-CFB5-42AD-846D-1352882A495D}"/>
              </a:ext>
            </a:extLst>
          </p:cNvPr>
          <p:cNvCxnSpPr>
            <a:cxnSpLocks/>
          </p:cNvCxnSpPr>
          <p:nvPr/>
        </p:nvCxnSpPr>
        <p:spPr>
          <a:xfrm flipH="1">
            <a:off x="9605394" y="6356866"/>
            <a:ext cx="3429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2CA0242F-73BA-4A08-9B7C-5756749A8C8C}"/>
              </a:ext>
            </a:extLst>
          </p:cNvPr>
          <p:cNvSpPr txBox="1"/>
          <p:nvPr/>
        </p:nvSpPr>
        <p:spPr>
          <a:xfrm>
            <a:off x="9991288" y="6172200"/>
            <a:ext cx="1319592" cy="369332"/>
          </a:xfrm>
          <a:prstGeom prst="rect">
            <a:avLst/>
          </a:prstGeom>
          <a:noFill/>
        </p:spPr>
        <p:txBody>
          <a:bodyPr wrap="none" rtlCol="0">
            <a:spAutoFit/>
          </a:bodyPr>
          <a:lstStyle/>
          <a:p>
            <a:r>
              <a:rPr lang="en-GB" dirty="0"/>
              <a:t>0000:0000</a:t>
            </a:r>
          </a:p>
        </p:txBody>
      </p:sp>
      <p:cxnSp>
        <p:nvCxnSpPr>
          <p:cNvPr id="15" name="Straight Arrow Connector 14">
            <a:extLst>
              <a:ext uri="{FF2B5EF4-FFF2-40B4-BE49-F238E27FC236}">
                <a16:creationId xmlns:a16="http://schemas.microsoft.com/office/drawing/2014/main" id="{20C953E7-E0FE-4F2B-BE03-AFED6B1FD920}"/>
              </a:ext>
            </a:extLst>
          </p:cNvPr>
          <p:cNvCxnSpPr>
            <a:cxnSpLocks/>
          </p:cNvCxnSpPr>
          <p:nvPr/>
        </p:nvCxnSpPr>
        <p:spPr>
          <a:xfrm flipH="1">
            <a:off x="9605394" y="1613416"/>
            <a:ext cx="3429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199CD86-DF56-4E57-A7CF-D024115FCC88}"/>
              </a:ext>
            </a:extLst>
          </p:cNvPr>
          <p:cNvSpPr txBox="1"/>
          <p:nvPr/>
        </p:nvSpPr>
        <p:spPr>
          <a:xfrm>
            <a:off x="9943152" y="1428750"/>
            <a:ext cx="1830950" cy="369332"/>
          </a:xfrm>
          <a:prstGeom prst="rect">
            <a:avLst/>
          </a:prstGeom>
          <a:noFill/>
        </p:spPr>
        <p:txBody>
          <a:bodyPr wrap="none" rtlCol="0">
            <a:spAutoFit/>
          </a:bodyPr>
          <a:lstStyle/>
          <a:p>
            <a:r>
              <a:rPr lang="en-GB" dirty="0"/>
              <a:t>F000:FFFF (4Gb)</a:t>
            </a:r>
          </a:p>
        </p:txBody>
      </p:sp>
      <p:cxnSp>
        <p:nvCxnSpPr>
          <p:cNvPr id="18" name="Connector: Elbow 17">
            <a:extLst>
              <a:ext uri="{FF2B5EF4-FFF2-40B4-BE49-F238E27FC236}">
                <a16:creationId xmlns:a16="http://schemas.microsoft.com/office/drawing/2014/main" id="{5D5B9EE7-1EBE-4303-A371-7BB81292A413}"/>
              </a:ext>
            </a:extLst>
          </p:cNvPr>
          <p:cNvCxnSpPr>
            <a:cxnSpLocks/>
            <a:stCxn id="4" idx="3"/>
          </p:cNvCxnSpPr>
          <p:nvPr/>
        </p:nvCxnSpPr>
        <p:spPr>
          <a:xfrm flipV="1">
            <a:off x="6462144" y="1704952"/>
            <a:ext cx="1657350" cy="1625586"/>
          </a:xfrm>
          <a:prstGeom prst="bentConnector3">
            <a:avLst>
              <a:gd name="adj1" fmla="val 62594"/>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EA2497BD-72B8-4DE0-B0C8-28A91F291AAA}"/>
              </a:ext>
            </a:extLst>
          </p:cNvPr>
          <p:cNvSpPr txBox="1"/>
          <p:nvPr/>
        </p:nvSpPr>
        <p:spPr>
          <a:xfrm>
            <a:off x="6077025" y="1520286"/>
            <a:ext cx="1249060" cy="369332"/>
          </a:xfrm>
          <a:prstGeom prst="rect">
            <a:avLst/>
          </a:prstGeom>
          <a:noFill/>
        </p:spPr>
        <p:txBody>
          <a:bodyPr wrap="none" rtlCol="0">
            <a:spAutoFit/>
          </a:bodyPr>
          <a:lstStyle/>
          <a:p>
            <a:r>
              <a:rPr lang="en-GB" dirty="0"/>
              <a:t>F000:FFF0</a:t>
            </a:r>
          </a:p>
        </p:txBody>
      </p:sp>
      <p:cxnSp>
        <p:nvCxnSpPr>
          <p:cNvPr id="30" name="Straight Arrow Connector 29">
            <a:extLst>
              <a:ext uri="{FF2B5EF4-FFF2-40B4-BE49-F238E27FC236}">
                <a16:creationId xmlns:a16="http://schemas.microsoft.com/office/drawing/2014/main" id="{BB453400-3609-4E46-8858-BA6F340EABCA}"/>
              </a:ext>
            </a:extLst>
          </p:cNvPr>
          <p:cNvCxnSpPr>
            <a:cxnSpLocks/>
          </p:cNvCxnSpPr>
          <p:nvPr/>
        </p:nvCxnSpPr>
        <p:spPr>
          <a:xfrm flipH="1">
            <a:off x="9605394" y="2003540"/>
            <a:ext cx="3429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F11CE117-C82F-438E-B202-A229AE755FF8}"/>
              </a:ext>
            </a:extLst>
          </p:cNvPr>
          <p:cNvSpPr txBox="1"/>
          <p:nvPr/>
        </p:nvSpPr>
        <p:spPr>
          <a:xfrm>
            <a:off x="9943152" y="1838605"/>
            <a:ext cx="1301959" cy="369332"/>
          </a:xfrm>
          <a:prstGeom prst="rect">
            <a:avLst/>
          </a:prstGeom>
          <a:noFill/>
        </p:spPr>
        <p:txBody>
          <a:bodyPr wrap="none" rtlCol="0">
            <a:spAutoFit/>
          </a:bodyPr>
          <a:lstStyle/>
          <a:p>
            <a:r>
              <a:rPr lang="en-GB" dirty="0"/>
              <a:t>F000:0000</a:t>
            </a:r>
          </a:p>
        </p:txBody>
      </p:sp>
      <p:cxnSp>
        <p:nvCxnSpPr>
          <p:cNvPr id="33" name="Straight Arrow Connector 32">
            <a:extLst>
              <a:ext uri="{FF2B5EF4-FFF2-40B4-BE49-F238E27FC236}">
                <a16:creationId xmlns:a16="http://schemas.microsoft.com/office/drawing/2014/main" id="{0ACBC0C4-F502-43FD-9DCA-D4DC8B14485F}"/>
              </a:ext>
            </a:extLst>
          </p:cNvPr>
          <p:cNvCxnSpPr>
            <a:cxnSpLocks/>
          </p:cNvCxnSpPr>
          <p:nvPr/>
        </p:nvCxnSpPr>
        <p:spPr>
          <a:xfrm flipH="1">
            <a:off x="9605394" y="6143490"/>
            <a:ext cx="34290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7B3DEECA-79C1-4E27-8E46-EC4CE4790633}"/>
              </a:ext>
            </a:extLst>
          </p:cNvPr>
          <p:cNvSpPr txBox="1"/>
          <p:nvPr/>
        </p:nvSpPr>
        <p:spPr>
          <a:xfrm>
            <a:off x="9991288" y="5958824"/>
            <a:ext cx="1317990" cy="369332"/>
          </a:xfrm>
          <a:prstGeom prst="rect">
            <a:avLst/>
          </a:prstGeom>
          <a:noFill/>
        </p:spPr>
        <p:txBody>
          <a:bodyPr wrap="none" rtlCol="0">
            <a:spAutoFit/>
          </a:bodyPr>
          <a:lstStyle/>
          <a:p>
            <a:r>
              <a:rPr lang="en-GB" dirty="0"/>
              <a:t>0000:7C00</a:t>
            </a:r>
          </a:p>
        </p:txBody>
      </p:sp>
      <p:sp>
        <p:nvSpPr>
          <p:cNvPr id="38" name="Cylinder 37">
            <a:extLst>
              <a:ext uri="{FF2B5EF4-FFF2-40B4-BE49-F238E27FC236}">
                <a16:creationId xmlns:a16="http://schemas.microsoft.com/office/drawing/2014/main" id="{B4218B2A-7708-4DDF-ABE1-16F41D5AD090}"/>
              </a:ext>
            </a:extLst>
          </p:cNvPr>
          <p:cNvSpPr/>
          <p:nvPr/>
        </p:nvSpPr>
        <p:spPr>
          <a:xfrm>
            <a:off x="1694188" y="4253968"/>
            <a:ext cx="872455" cy="581984"/>
          </a:xfrm>
          <a:prstGeom prst="can">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41" name="Circle: Hollow 40">
            <a:extLst>
              <a:ext uri="{FF2B5EF4-FFF2-40B4-BE49-F238E27FC236}">
                <a16:creationId xmlns:a16="http://schemas.microsoft.com/office/drawing/2014/main" id="{2B1EED97-A8E4-44F9-9923-F584C074FEFD}"/>
              </a:ext>
            </a:extLst>
          </p:cNvPr>
          <p:cNvSpPr/>
          <p:nvPr/>
        </p:nvSpPr>
        <p:spPr>
          <a:xfrm>
            <a:off x="1692790" y="2738786"/>
            <a:ext cx="872456" cy="896368"/>
          </a:xfrm>
          <a:prstGeom prst="donut">
            <a:avLst>
              <a:gd name="adj" fmla="val 41890"/>
            </a:avLst>
          </a:prstGeom>
          <a:scene3d>
            <a:camera prst="isometricOffAxis2Top"/>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endParaRPr lang="en-GB">
              <a:solidFill>
                <a:schemeClr val="tx1"/>
              </a:solidFill>
            </a:endParaRPr>
          </a:p>
        </p:txBody>
      </p:sp>
      <p:sp>
        <p:nvSpPr>
          <p:cNvPr id="42" name="Cube 41">
            <a:extLst>
              <a:ext uri="{FF2B5EF4-FFF2-40B4-BE49-F238E27FC236}">
                <a16:creationId xmlns:a16="http://schemas.microsoft.com/office/drawing/2014/main" id="{90D92C6C-BE8F-48A6-82F1-E9F4604D6508}"/>
              </a:ext>
            </a:extLst>
          </p:cNvPr>
          <p:cNvSpPr/>
          <p:nvPr/>
        </p:nvSpPr>
        <p:spPr>
          <a:xfrm>
            <a:off x="1692790" y="1520286"/>
            <a:ext cx="872456" cy="464539"/>
          </a:xfrm>
          <a:prstGeom prst="cube">
            <a:avLst>
              <a:gd name="adj" fmla="val 43059"/>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cxnSp>
        <p:nvCxnSpPr>
          <p:cNvPr id="44" name="Connector: Elbow 43">
            <a:extLst>
              <a:ext uri="{FF2B5EF4-FFF2-40B4-BE49-F238E27FC236}">
                <a16:creationId xmlns:a16="http://schemas.microsoft.com/office/drawing/2014/main" id="{64EAB725-32E3-4B96-B485-945C5F738CD9}"/>
              </a:ext>
            </a:extLst>
          </p:cNvPr>
          <p:cNvCxnSpPr>
            <a:cxnSpLocks/>
            <a:stCxn id="69" idx="1"/>
            <a:endCxn id="38" idx="4"/>
          </p:cNvCxnSpPr>
          <p:nvPr/>
        </p:nvCxnSpPr>
        <p:spPr>
          <a:xfrm rot="10800000">
            <a:off x="2566644" y="4544961"/>
            <a:ext cx="2409601" cy="333769"/>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EEC0A935-6120-4D2D-B9D0-8CE6FF093648}"/>
              </a:ext>
            </a:extLst>
          </p:cNvPr>
          <p:cNvCxnSpPr>
            <a:cxnSpLocks/>
            <a:stCxn id="69" idx="1"/>
            <a:endCxn id="41" idx="6"/>
          </p:cNvCxnSpPr>
          <p:nvPr/>
        </p:nvCxnSpPr>
        <p:spPr>
          <a:xfrm rot="10800000">
            <a:off x="2565246" y="3186971"/>
            <a:ext cx="2410998" cy="1691759"/>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Connector: Elbow 53">
            <a:extLst>
              <a:ext uri="{FF2B5EF4-FFF2-40B4-BE49-F238E27FC236}">
                <a16:creationId xmlns:a16="http://schemas.microsoft.com/office/drawing/2014/main" id="{7F5714C8-D62B-4A10-BE89-74D76DC22AEF}"/>
              </a:ext>
            </a:extLst>
          </p:cNvPr>
          <p:cNvCxnSpPr>
            <a:cxnSpLocks/>
            <a:stCxn id="69" idx="1"/>
            <a:endCxn id="42" idx="5"/>
          </p:cNvCxnSpPr>
          <p:nvPr/>
        </p:nvCxnSpPr>
        <p:spPr>
          <a:xfrm rot="10800000">
            <a:off x="2565246" y="1652543"/>
            <a:ext cx="2410998" cy="3226186"/>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Rectangle 60">
            <a:extLst>
              <a:ext uri="{FF2B5EF4-FFF2-40B4-BE49-F238E27FC236}">
                <a16:creationId xmlns:a16="http://schemas.microsoft.com/office/drawing/2014/main" id="{2419ECE4-31D6-4171-B5C6-93D561AC4A31}"/>
              </a:ext>
            </a:extLst>
          </p:cNvPr>
          <p:cNvSpPr/>
          <p:nvPr/>
        </p:nvSpPr>
        <p:spPr>
          <a:xfrm>
            <a:off x="2065577" y="2081116"/>
            <a:ext cx="1485900" cy="1863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Data</a:t>
            </a:r>
          </a:p>
        </p:txBody>
      </p:sp>
      <p:sp>
        <p:nvSpPr>
          <p:cNvPr id="69" name="Rectangle 68">
            <a:extLst>
              <a:ext uri="{FF2B5EF4-FFF2-40B4-BE49-F238E27FC236}">
                <a16:creationId xmlns:a16="http://schemas.microsoft.com/office/drawing/2014/main" id="{B77D3B9B-3FBD-40BB-A1F4-282DB1CC3227}"/>
              </a:ext>
            </a:extLst>
          </p:cNvPr>
          <p:cNvSpPr/>
          <p:nvPr/>
        </p:nvSpPr>
        <p:spPr>
          <a:xfrm>
            <a:off x="4976244" y="4376752"/>
            <a:ext cx="1485900" cy="1003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DMA Controller</a:t>
            </a:r>
          </a:p>
        </p:txBody>
      </p:sp>
      <p:cxnSp>
        <p:nvCxnSpPr>
          <p:cNvPr id="75" name="Straight Arrow Connector 74">
            <a:extLst>
              <a:ext uri="{FF2B5EF4-FFF2-40B4-BE49-F238E27FC236}">
                <a16:creationId xmlns:a16="http://schemas.microsoft.com/office/drawing/2014/main" id="{E7A8ACDF-354D-4A50-9598-975D958829C5}"/>
              </a:ext>
            </a:extLst>
          </p:cNvPr>
          <p:cNvCxnSpPr>
            <a:stCxn id="4" idx="2"/>
            <a:endCxn id="69" idx="0"/>
          </p:cNvCxnSpPr>
          <p:nvPr/>
        </p:nvCxnSpPr>
        <p:spPr>
          <a:xfrm>
            <a:off x="5719194" y="4073488"/>
            <a:ext cx="0" cy="30326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2" name="Rectangle 81">
            <a:extLst>
              <a:ext uri="{FF2B5EF4-FFF2-40B4-BE49-F238E27FC236}">
                <a16:creationId xmlns:a16="http://schemas.microsoft.com/office/drawing/2014/main" id="{9D872EE3-CD9E-443A-93BE-8AAE9C3D7FCF}"/>
              </a:ext>
            </a:extLst>
          </p:cNvPr>
          <p:cNvSpPr/>
          <p:nvPr/>
        </p:nvSpPr>
        <p:spPr>
          <a:xfrm>
            <a:off x="2065577" y="5222580"/>
            <a:ext cx="1485900" cy="5186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t>Second-stage Bootloader</a:t>
            </a:r>
            <a:endParaRPr lang="en-GB" dirty="0"/>
          </a:p>
        </p:txBody>
      </p:sp>
      <p:cxnSp>
        <p:nvCxnSpPr>
          <p:cNvPr id="94" name="Connector: Elbow 93">
            <a:extLst>
              <a:ext uri="{FF2B5EF4-FFF2-40B4-BE49-F238E27FC236}">
                <a16:creationId xmlns:a16="http://schemas.microsoft.com/office/drawing/2014/main" id="{BFB670BB-A8A7-4847-B2AB-E9EE45A945DB}"/>
              </a:ext>
            </a:extLst>
          </p:cNvPr>
          <p:cNvCxnSpPr>
            <a:cxnSpLocks/>
            <a:stCxn id="69" idx="3"/>
          </p:cNvCxnSpPr>
          <p:nvPr/>
        </p:nvCxnSpPr>
        <p:spPr>
          <a:xfrm>
            <a:off x="6462144" y="4878729"/>
            <a:ext cx="1657349" cy="126228"/>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Connector: Elbow 97">
            <a:extLst>
              <a:ext uri="{FF2B5EF4-FFF2-40B4-BE49-F238E27FC236}">
                <a16:creationId xmlns:a16="http://schemas.microsoft.com/office/drawing/2014/main" id="{46B2284A-0E64-4E4A-9FCD-9F0A31ED8D85}"/>
              </a:ext>
            </a:extLst>
          </p:cNvPr>
          <p:cNvCxnSpPr>
            <a:cxnSpLocks/>
            <a:stCxn id="4" idx="3"/>
          </p:cNvCxnSpPr>
          <p:nvPr/>
        </p:nvCxnSpPr>
        <p:spPr>
          <a:xfrm>
            <a:off x="6462144" y="3330538"/>
            <a:ext cx="1657349" cy="1674419"/>
          </a:xfrm>
          <a:prstGeom prst="bentConnector3">
            <a:avLst>
              <a:gd name="adj1" fmla="val 62594"/>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Rectangle 59">
            <a:extLst>
              <a:ext uri="{FF2B5EF4-FFF2-40B4-BE49-F238E27FC236}">
                <a16:creationId xmlns:a16="http://schemas.microsoft.com/office/drawing/2014/main" id="{4B4C9860-4708-4174-A9EF-8C9EEE1BD492}"/>
              </a:ext>
            </a:extLst>
          </p:cNvPr>
          <p:cNvSpPr/>
          <p:nvPr/>
        </p:nvSpPr>
        <p:spPr>
          <a:xfrm>
            <a:off x="2065577" y="3495083"/>
            <a:ext cx="1485900" cy="1863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t>Data</a:t>
            </a:r>
          </a:p>
        </p:txBody>
      </p:sp>
      <p:sp>
        <p:nvSpPr>
          <p:cNvPr id="55" name="Rectangle 54">
            <a:extLst>
              <a:ext uri="{FF2B5EF4-FFF2-40B4-BE49-F238E27FC236}">
                <a16:creationId xmlns:a16="http://schemas.microsoft.com/office/drawing/2014/main" id="{A028A892-6100-4A66-A3E9-7C23DF3056DF}"/>
              </a:ext>
            </a:extLst>
          </p:cNvPr>
          <p:cNvSpPr/>
          <p:nvPr/>
        </p:nvSpPr>
        <p:spPr>
          <a:xfrm>
            <a:off x="2065577" y="4936092"/>
            <a:ext cx="1485900" cy="1863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600" dirty="0"/>
              <a:t>Bootloader</a:t>
            </a:r>
            <a:endParaRPr lang="en-GB" dirty="0"/>
          </a:p>
        </p:txBody>
      </p:sp>
      <p:sp>
        <p:nvSpPr>
          <p:cNvPr id="86" name="Rectangle 85">
            <a:extLst>
              <a:ext uri="{FF2B5EF4-FFF2-40B4-BE49-F238E27FC236}">
                <a16:creationId xmlns:a16="http://schemas.microsoft.com/office/drawing/2014/main" id="{B40FA7B2-D7A1-4190-80BF-0E9AB6EEB04C}"/>
              </a:ext>
            </a:extLst>
          </p:cNvPr>
          <p:cNvSpPr/>
          <p:nvPr/>
        </p:nvSpPr>
        <p:spPr>
          <a:xfrm>
            <a:off x="2065577" y="5871983"/>
            <a:ext cx="1485900" cy="847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OS</a:t>
            </a:r>
            <a:endParaRPr lang="en-GB" dirty="0"/>
          </a:p>
        </p:txBody>
      </p:sp>
    </p:spTree>
    <p:extLst>
      <p:ext uri="{BB962C8B-B14F-4D97-AF65-F5344CB8AC3E}">
        <p14:creationId xmlns:p14="http://schemas.microsoft.com/office/powerpoint/2010/main" val="31357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4"/>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81"/>
                                        </p:tgtEl>
                                        <p:attrNameLst>
                                          <p:attrName>style.visibility</p:attrName>
                                        </p:attrNameLst>
                                      </p:cBhvr>
                                      <p:to>
                                        <p:strVal val="visible"/>
                                      </p:to>
                                    </p:set>
                                  </p:childTnLst>
                                </p:cTn>
                              </p:par>
                            </p:childTnLst>
                          </p:cTn>
                        </p:par>
                        <p:par>
                          <p:cTn id="12" fill="hold">
                            <p:stCondLst>
                              <p:cond delay="500"/>
                            </p:stCondLst>
                            <p:childTnLst>
                              <p:par>
                                <p:cTn id="13" presetID="1" presetClass="exit"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1" nodeType="afterEffect">
                                  <p:stCondLst>
                                    <p:cond delay="500"/>
                                  </p:stCondLst>
                                  <p:childTnLst>
                                    <p:set>
                                      <p:cBhvr>
                                        <p:cTn id="17" dur="1" fill="hold">
                                          <p:stCondLst>
                                            <p:cond delay="0"/>
                                          </p:stCondLst>
                                        </p:cTn>
                                        <p:tgtEl>
                                          <p:spTgt spid="61"/>
                                        </p:tgtEl>
                                        <p:attrNameLst>
                                          <p:attrName>style.visibility</p:attrName>
                                        </p:attrNameLst>
                                      </p:cBhvr>
                                      <p:to>
                                        <p:strVal val="visible"/>
                                      </p:to>
                                    </p:set>
                                  </p:childTnLst>
                                </p:cTn>
                              </p:par>
                              <p:par>
                                <p:cTn id="18" presetID="0" presetClass="path" presetSubtype="0" accel="50000" decel="50000" fill="hold" grpId="0" nodeType="withEffect">
                                  <p:stCondLst>
                                    <p:cond delay="500"/>
                                  </p:stCondLst>
                                  <p:childTnLst>
                                    <p:animMotion origin="layout" path="M -0.00091 0.00069 L 0.07917 0.0044 L 0.08138 0.39815 L 0.36888 0.39282 L 0.37031 0.56551 L 0.49687 0.56921 " pathEditMode="relative" rAng="0" ptsTypes="AAAAAA">
                                      <p:cBhvr>
                                        <p:cTn id="19" dur="2000" fill="hold"/>
                                        <p:tgtEl>
                                          <p:spTgt spid="61"/>
                                        </p:tgtEl>
                                        <p:attrNameLst>
                                          <p:attrName>ppt_x</p:attrName>
                                          <p:attrName>ppt_y</p:attrName>
                                        </p:attrNameLst>
                                      </p:cBhvr>
                                      <p:rCtr x="24883" y="28426"/>
                                    </p:animMotion>
                                  </p:childTnLst>
                                </p:cTn>
                              </p:par>
                            </p:childTnLst>
                          </p:cTn>
                        </p:par>
                        <p:par>
                          <p:cTn id="20" fill="hold">
                            <p:stCondLst>
                              <p:cond delay="3500"/>
                            </p:stCondLst>
                            <p:childTnLst>
                              <p:par>
                                <p:cTn id="21" presetID="1" presetClass="exit" presetSubtype="0" fill="hold" nodeType="after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50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500"/>
                            </p:stCondLst>
                            <p:childTnLst>
                              <p:par>
                                <p:cTn id="35" presetID="1" presetClass="exit" presetSubtype="0" fill="hold" nodeType="afterEffect">
                                  <p:stCondLst>
                                    <p:cond delay="500"/>
                                  </p:stCondLst>
                                  <p:childTnLst>
                                    <p:set>
                                      <p:cBhvr>
                                        <p:cTn id="36" dur="1" fill="hold">
                                          <p:stCondLst>
                                            <p:cond delay="0"/>
                                          </p:stCondLst>
                                        </p:cTn>
                                        <p:tgtEl>
                                          <p:spTgt spid="75"/>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500"/>
                                  </p:stCondLst>
                                  <p:childTnLst>
                                    <p:set>
                                      <p:cBhvr>
                                        <p:cTn id="39" dur="1" fill="hold">
                                          <p:stCondLst>
                                            <p:cond delay="0"/>
                                          </p:stCondLst>
                                        </p:cTn>
                                        <p:tgtEl>
                                          <p:spTgt spid="60"/>
                                        </p:tgtEl>
                                        <p:attrNameLst>
                                          <p:attrName>style.visibility</p:attrName>
                                        </p:attrNameLst>
                                      </p:cBhvr>
                                      <p:to>
                                        <p:strVal val="visible"/>
                                      </p:to>
                                    </p:set>
                                  </p:childTnLst>
                                </p:cTn>
                              </p:par>
                              <p:par>
                                <p:cTn id="40" presetID="0" presetClass="path" presetSubtype="0" accel="50000" decel="50000" fill="hold" grpId="1" nodeType="withEffect">
                                  <p:stCondLst>
                                    <p:cond delay="500"/>
                                  </p:stCondLst>
                                  <p:childTnLst>
                                    <p:animMotion origin="layout" path="M -0.00013 0.00092 L 0.07995 0.00347 L 0.08138 0.19305 L 0.36888 0.18912 L 0.36888 0.35903 L 0.49687 0.36435 L 0.49687 0.36296 " pathEditMode="relative" rAng="0" ptsTypes="AAAAAAA">
                                      <p:cBhvr>
                                        <p:cTn id="41" dur="2000" fill="hold"/>
                                        <p:tgtEl>
                                          <p:spTgt spid="60"/>
                                        </p:tgtEl>
                                        <p:attrNameLst>
                                          <p:attrName>ppt_x</p:attrName>
                                          <p:attrName>ppt_y</p:attrName>
                                        </p:attrNameLst>
                                      </p:cBhvr>
                                      <p:rCtr x="24844" y="18171"/>
                                    </p:animMotion>
                                  </p:childTnLst>
                                </p:cTn>
                              </p:par>
                            </p:childTnLst>
                          </p:cTn>
                        </p:par>
                        <p:par>
                          <p:cTn id="42" fill="hold">
                            <p:stCondLst>
                              <p:cond delay="3500"/>
                            </p:stCondLst>
                            <p:childTnLst>
                              <p:par>
                                <p:cTn id="43" presetID="1" presetClass="exit" presetSubtype="0" fill="hold" nodeType="afterEffect">
                                  <p:stCondLst>
                                    <p:cond delay="0"/>
                                  </p:stCondLst>
                                  <p:childTnLst>
                                    <p:set>
                                      <p:cBhvr>
                                        <p:cTn id="44" dur="1" fill="hold">
                                          <p:stCondLst>
                                            <p:cond delay="0"/>
                                          </p:stCondLst>
                                        </p:cTn>
                                        <p:tgtEl>
                                          <p:spTgt spid="5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500"/>
                                  </p:stCondLst>
                                  <p:childTnLst>
                                    <p:set>
                                      <p:cBhvr>
                                        <p:cTn id="53" dur="1" fill="hold">
                                          <p:stCondLst>
                                            <p:cond delay="0"/>
                                          </p:stCondLst>
                                        </p:cTn>
                                        <p:tgtEl>
                                          <p:spTgt spid="81"/>
                                        </p:tgtEl>
                                        <p:attrNameLst>
                                          <p:attrName>style.visibility</p:attrName>
                                        </p:attrNameLst>
                                      </p:cBhvr>
                                      <p:to>
                                        <p:strVal val="visible"/>
                                      </p:to>
                                    </p:set>
                                  </p:childTnLst>
                                </p:cTn>
                              </p:par>
                              <p:par>
                                <p:cTn id="54" presetID="1" presetClass="entr" presetSubtype="0" fill="hold" nodeType="withEffect">
                                  <p:stCondLst>
                                    <p:cond delay="500"/>
                                  </p:stCondLst>
                                  <p:childTnLst>
                                    <p:set>
                                      <p:cBhvr>
                                        <p:cTn id="55" dur="1" fill="hold">
                                          <p:stCondLst>
                                            <p:cond delay="0"/>
                                          </p:stCondLst>
                                        </p:cTn>
                                        <p:tgtEl>
                                          <p:spTgt spid="44"/>
                                        </p:tgtEl>
                                        <p:attrNameLst>
                                          <p:attrName>style.visibility</p:attrName>
                                        </p:attrNameLst>
                                      </p:cBhvr>
                                      <p:to>
                                        <p:strVal val="visible"/>
                                      </p:to>
                                    </p:set>
                                  </p:childTnLst>
                                </p:cTn>
                              </p:par>
                            </p:childTnLst>
                          </p:cTn>
                        </p:par>
                        <p:par>
                          <p:cTn id="56" fill="hold">
                            <p:stCondLst>
                              <p:cond delay="500"/>
                            </p:stCondLst>
                            <p:childTnLst>
                              <p:par>
                                <p:cTn id="57" presetID="1" presetClass="exit" presetSubtype="0" fill="hold" nodeType="afterEffect">
                                  <p:stCondLst>
                                    <p:cond delay="500"/>
                                  </p:stCondLst>
                                  <p:childTnLst>
                                    <p:set>
                                      <p:cBhvr>
                                        <p:cTn id="58" dur="1" fill="hold">
                                          <p:stCondLst>
                                            <p:cond delay="0"/>
                                          </p:stCondLst>
                                        </p:cTn>
                                        <p:tgtEl>
                                          <p:spTgt spid="75"/>
                                        </p:tgtEl>
                                        <p:attrNameLst>
                                          <p:attrName>style.visibility</p:attrName>
                                        </p:attrNameLst>
                                      </p:cBhvr>
                                      <p:to>
                                        <p:strVal val="hidden"/>
                                      </p:to>
                                    </p:set>
                                  </p:childTnLst>
                                </p:cTn>
                              </p:par>
                            </p:childTnLst>
                          </p:cTn>
                        </p:par>
                        <p:par>
                          <p:cTn id="59" fill="hold">
                            <p:stCondLst>
                              <p:cond delay="1000"/>
                            </p:stCondLst>
                            <p:childTnLst>
                              <p:par>
                                <p:cTn id="60" presetID="1" presetClass="entr" presetSubtype="0" fill="hold" grpId="0" nodeType="afterEffect">
                                  <p:stCondLst>
                                    <p:cond delay="500"/>
                                  </p:stCondLst>
                                  <p:childTnLst>
                                    <p:set>
                                      <p:cBhvr>
                                        <p:cTn id="61" dur="1" fill="hold">
                                          <p:stCondLst>
                                            <p:cond delay="0"/>
                                          </p:stCondLst>
                                        </p:cTn>
                                        <p:tgtEl>
                                          <p:spTgt spid="55"/>
                                        </p:tgtEl>
                                        <p:attrNameLst>
                                          <p:attrName>style.visibility</p:attrName>
                                        </p:attrNameLst>
                                      </p:cBhvr>
                                      <p:to>
                                        <p:strVal val="visible"/>
                                      </p:to>
                                    </p:set>
                                  </p:childTnLst>
                                </p:cTn>
                              </p:par>
                              <p:par>
                                <p:cTn id="62" presetID="0" presetClass="path" presetSubtype="0" accel="50000" decel="50000" fill="hold" grpId="1" nodeType="withEffect">
                                  <p:stCondLst>
                                    <p:cond delay="500"/>
                                  </p:stCondLst>
                                  <p:childTnLst>
                                    <p:animMotion origin="layout" path="M 1.45833E-6 -0.00023 L 0.08294 0.00093 L 0.08138 -0.01828 L 0.36875 -0.02037 L 0.37096 0.15186 L 0.49713 0.14885 " pathEditMode="relative" rAng="0" ptsTypes="AAAAAA">
                                      <p:cBhvr>
                                        <p:cTn id="63" dur="2000" fill="hold"/>
                                        <p:tgtEl>
                                          <p:spTgt spid="55"/>
                                        </p:tgtEl>
                                        <p:attrNameLst>
                                          <p:attrName>ppt_x</p:attrName>
                                          <p:attrName>ppt_y</p:attrName>
                                        </p:attrNameLst>
                                      </p:cBhvr>
                                      <p:rCtr x="24857" y="6597"/>
                                    </p:animMotion>
                                  </p:childTnLst>
                                </p:cTn>
                              </p:par>
                            </p:childTnLst>
                          </p:cTn>
                        </p:par>
                        <p:par>
                          <p:cTn id="64" fill="hold">
                            <p:stCondLst>
                              <p:cond delay="3500"/>
                            </p:stCondLst>
                            <p:childTnLst>
                              <p:par>
                                <p:cTn id="65" presetID="1" presetClass="exit" presetSubtype="0" fill="hold" nodeType="afterEffect">
                                  <p:stCondLst>
                                    <p:cond delay="0"/>
                                  </p:stCondLst>
                                  <p:childTnLst>
                                    <p:set>
                                      <p:cBhvr>
                                        <p:cTn id="66" dur="1" fill="hold">
                                          <p:stCondLst>
                                            <p:cond delay="0"/>
                                          </p:stCondLst>
                                        </p:cTn>
                                        <p:tgtEl>
                                          <p:spTgt spid="8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500"/>
                                  </p:stCondLst>
                                  <p:childTnLst>
                                    <p:set>
                                      <p:cBhvr>
                                        <p:cTn id="83" dur="1" fill="hold">
                                          <p:stCondLst>
                                            <p:cond delay="0"/>
                                          </p:stCondLst>
                                        </p:cTn>
                                        <p:tgtEl>
                                          <p:spTgt spid="91"/>
                                        </p:tgtEl>
                                        <p:attrNameLst>
                                          <p:attrName>style.visibility</p:attrName>
                                        </p:attrNameLst>
                                      </p:cBhvr>
                                      <p:to>
                                        <p:strVal val="visible"/>
                                      </p:to>
                                    </p:set>
                                  </p:childTnLst>
                                </p:cTn>
                              </p:par>
                              <p:par>
                                <p:cTn id="84" presetID="1" presetClass="entr" presetSubtype="0" fill="hold" nodeType="withEffect">
                                  <p:stCondLst>
                                    <p:cond delay="500"/>
                                  </p:stCondLst>
                                  <p:childTnLst>
                                    <p:set>
                                      <p:cBhvr>
                                        <p:cTn id="85" dur="1" fill="hold">
                                          <p:stCondLst>
                                            <p:cond delay="0"/>
                                          </p:stCondLst>
                                        </p:cTn>
                                        <p:tgtEl>
                                          <p:spTgt spid="44"/>
                                        </p:tgtEl>
                                        <p:attrNameLst>
                                          <p:attrName>style.visibility</p:attrName>
                                        </p:attrNameLst>
                                      </p:cBhvr>
                                      <p:to>
                                        <p:strVal val="visible"/>
                                      </p:to>
                                    </p:set>
                                  </p:childTnLst>
                                </p:cTn>
                              </p:par>
                            </p:childTnLst>
                          </p:cTn>
                        </p:par>
                        <p:par>
                          <p:cTn id="86" fill="hold">
                            <p:stCondLst>
                              <p:cond delay="500"/>
                            </p:stCondLst>
                            <p:childTnLst>
                              <p:par>
                                <p:cTn id="87" presetID="1" presetClass="exit" presetSubtype="0" fill="hold" nodeType="afterEffect">
                                  <p:stCondLst>
                                    <p:cond delay="500"/>
                                  </p:stCondLst>
                                  <p:childTnLst>
                                    <p:set>
                                      <p:cBhvr>
                                        <p:cTn id="88" dur="1" fill="hold">
                                          <p:stCondLst>
                                            <p:cond delay="0"/>
                                          </p:stCondLst>
                                        </p:cTn>
                                        <p:tgtEl>
                                          <p:spTgt spid="75"/>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500"/>
                                  </p:stCondLst>
                                  <p:childTnLst>
                                    <p:set>
                                      <p:cBhvr>
                                        <p:cTn id="91" dur="1" fill="hold">
                                          <p:stCondLst>
                                            <p:cond delay="0"/>
                                          </p:stCondLst>
                                        </p:cTn>
                                        <p:tgtEl>
                                          <p:spTgt spid="82"/>
                                        </p:tgtEl>
                                        <p:attrNameLst>
                                          <p:attrName>style.visibility</p:attrName>
                                        </p:attrNameLst>
                                      </p:cBhvr>
                                      <p:to>
                                        <p:strVal val="visible"/>
                                      </p:to>
                                    </p:set>
                                  </p:childTnLst>
                                </p:cTn>
                              </p:par>
                              <p:par>
                                <p:cTn id="92" presetID="0" presetClass="path" presetSubtype="0" accel="50000" decel="50000" fill="hold" grpId="1" nodeType="withEffect">
                                  <p:stCondLst>
                                    <p:cond delay="500"/>
                                  </p:stCondLst>
                                  <p:childTnLst>
                                    <p:animMotion origin="layout" path="M 1.45833E-6 -0.00186 L 0.0789 0.00254 L 0.07812 -0.08125 L 0.36328 -0.08681 L 0.36667 0.03518 L 0.49713 0.0368 L 0.49609 0.0368 " pathEditMode="relative" rAng="0" ptsTypes="AAAAAAA">
                                      <p:cBhvr>
                                        <p:cTn id="93" dur="2000" fill="hold"/>
                                        <p:tgtEl>
                                          <p:spTgt spid="82"/>
                                        </p:tgtEl>
                                        <p:attrNameLst>
                                          <p:attrName>ppt_x</p:attrName>
                                          <p:attrName>ppt_y</p:attrName>
                                        </p:attrNameLst>
                                      </p:cBhvr>
                                      <p:rCtr x="24857" y="-2315"/>
                                    </p:animMotion>
                                  </p:childTnLst>
                                </p:cTn>
                              </p:par>
                            </p:childTnLst>
                          </p:cTn>
                        </p:par>
                        <p:par>
                          <p:cTn id="94" fill="hold">
                            <p:stCondLst>
                              <p:cond delay="3500"/>
                            </p:stCondLst>
                            <p:childTnLst>
                              <p:par>
                                <p:cTn id="95" presetID="1" presetClass="exit" presetSubtype="0" fill="hold" nodeType="afterEffect">
                                  <p:stCondLst>
                                    <p:cond delay="0"/>
                                  </p:stCondLst>
                                  <p:childTnLst>
                                    <p:set>
                                      <p:cBhvr>
                                        <p:cTn id="96" dur="1" fill="hold">
                                          <p:stCondLst>
                                            <p:cond delay="0"/>
                                          </p:stCondLst>
                                        </p:cTn>
                                        <p:tgtEl>
                                          <p:spTgt spid="44"/>
                                        </p:tgtEl>
                                        <p:attrNameLst>
                                          <p:attrName>style.visibility</p:attrName>
                                        </p:attrNameLst>
                                      </p:cBhvr>
                                      <p:to>
                                        <p:strVal val="hidden"/>
                                      </p:to>
                                    </p:set>
                                  </p:childTnLst>
                                </p:cTn>
                              </p:par>
                            </p:childTnLst>
                          </p:cTn>
                        </p:par>
                        <p:par>
                          <p:cTn id="97" fill="hold">
                            <p:stCondLst>
                              <p:cond delay="3500"/>
                            </p:stCondLst>
                            <p:childTnLst>
                              <p:par>
                                <p:cTn id="98" presetID="1" presetClass="exit" presetSubtype="0" fill="hold" nodeType="afterEffect">
                                  <p:stCondLst>
                                    <p:cond delay="0"/>
                                  </p:stCondLst>
                                  <p:childTnLst>
                                    <p:set>
                                      <p:cBhvr>
                                        <p:cTn id="99" dur="1" fill="hold">
                                          <p:stCondLst>
                                            <p:cond delay="0"/>
                                          </p:stCondLst>
                                        </p:cTn>
                                        <p:tgtEl>
                                          <p:spTgt spid="9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50"/>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9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5"/>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nodeType="afterEffect">
                                  <p:stCondLst>
                                    <p:cond delay="500"/>
                                  </p:stCondLst>
                                  <p:childTnLst>
                                    <p:set>
                                      <p:cBhvr>
                                        <p:cTn id="112" dur="1" fill="hold">
                                          <p:stCondLst>
                                            <p:cond delay="0"/>
                                          </p:stCondLst>
                                        </p:cTn>
                                        <p:tgtEl>
                                          <p:spTgt spid="44"/>
                                        </p:tgtEl>
                                        <p:attrNameLst>
                                          <p:attrName>style.visibility</p:attrName>
                                        </p:attrNameLst>
                                      </p:cBhvr>
                                      <p:to>
                                        <p:strVal val="visible"/>
                                      </p:to>
                                    </p:set>
                                  </p:childTnLst>
                                </p:cTn>
                              </p:par>
                              <p:par>
                                <p:cTn id="113" presetID="1" presetClass="entr" presetSubtype="0" fill="hold" nodeType="withEffect">
                                  <p:stCondLst>
                                    <p:cond delay="500"/>
                                  </p:stCondLst>
                                  <p:childTnLst>
                                    <p:set>
                                      <p:cBhvr>
                                        <p:cTn id="114" dur="1" fill="hold">
                                          <p:stCondLst>
                                            <p:cond delay="0"/>
                                          </p:stCondLst>
                                        </p:cTn>
                                        <p:tgtEl>
                                          <p:spTgt spid="94"/>
                                        </p:tgtEl>
                                        <p:attrNameLst>
                                          <p:attrName>style.visibility</p:attrName>
                                        </p:attrNameLst>
                                      </p:cBhvr>
                                      <p:to>
                                        <p:strVal val="visible"/>
                                      </p:to>
                                    </p:set>
                                  </p:childTnLst>
                                </p:cTn>
                              </p:par>
                            </p:childTnLst>
                          </p:cTn>
                        </p:par>
                        <p:par>
                          <p:cTn id="115" fill="hold">
                            <p:stCondLst>
                              <p:cond delay="500"/>
                            </p:stCondLst>
                            <p:childTnLst>
                              <p:par>
                                <p:cTn id="116" presetID="1" presetClass="exit" presetSubtype="0" fill="hold" nodeType="afterEffect">
                                  <p:stCondLst>
                                    <p:cond delay="500"/>
                                  </p:stCondLst>
                                  <p:childTnLst>
                                    <p:set>
                                      <p:cBhvr>
                                        <p:cTn id="117" dur="1" fill="hold">
                                          <p:stCondLst>
                                            <p:cond delay="0"/>
                                          </p:stCondLst>
                                        </p:cTn>
                                        <p:tgtEl>
                                          <p:spTgt spid="75"/>
                                        </p:tgtEl>
                                        <p:attrNameLst>
                                          <p:attrName>style.visibility</p:attrName>
                                        </p:attrNameLst>
                                      </p:cBhvr>
                                      <p:to>
                                        <p:strVal val="hidden"/>
                                      </p:to>
                                    </p:set>
                                  </p:childTnLst>
                                </p:cTn>
                              </p:par>
                            </p:childTnLst>
                          </p:cTn>
                        </p:par>
                        <p:par>
                          <p:cTn id="118" fill="hold">
                            <p:stCondLst>
                              <p:cond delay="1000"/>
                            </p:stCondLst>
                            <p:childTnLst>
                              <p:par>
                                <p:cTn id="119" presetID="1" presetClass="entr" presetSubtype="0" fill="hold" grpId="0" nodeType="afterEffect">
                                  <p:stCondLst>
                                    <p:cond delay="500"/>
                                  </p:stCondLst>
                                  <p:childTnLst>
                                    <p:set>
                                      <p:cBhvr>
                                        <p:cTn id="120" dur="1" fill="hold">
                                          <p:stCondLst>
                                            <p:cond delay="0"/>
                                          </p:stCondLst>
                                        </p:cTn>
                                        <p:tgtEl>
                                          <p:spTgt spid="86"/>
                                        </p:tgtEl>
                                        <p:attrNameLst>
                                          <p:attrName>style.visibility</p:attrName>
                                        </p:attrNameLst>
                                      </p:cBhvr>
                                      <p:to>
                                        <p:strVal val="visible"/>
                                      </p:to>
                                    </p:set>
                                  </p:childTnLst>
                                </p:cTn>
                              </p:par>
                              <p:par>
                                <p:cTn id="121" presetID="0" presetClass="path" presetSubtype="0" accel="50000" decel="50000" fill="hold" grpId="1" nodeType="withEffect">
                                  <p:stCondLst>
                                    <p:cond delay="500"/>
                                  </p:stCondLst>
                                  <p:childTnLst>
                                    <p:animMotion origin="layout" path="M 1.45833E-6 4.44444E-6 L 0.07695 0.003 L 0.07617 -0.19977 L 0.36458 -0.20232 L 0.36458 -0.18102 L 0.49792 -0.18519 L 0.49622 -0.18102 " pathEditMode="relative" rAng="0" ptsTypes="AAAAAAA">
                                      <p:cBhvr>
                                        <p:cTn id="122" dur="2000" fill="hold"/>
                                        <p:tgtEl>
                                          <p:spTgt spid="86"/>
                                        </p:tgtEl>
                                        <p:attrNameLst>
                                          <p:attrName>ppt_x</p:attrName>
                                          <p:attrName>ppt_y</p:attrName>
                                        </p:attrNameLst>
                                      </p:cBhvr>
                                      <p:rCtr x="24896" y="-9977"/>
                                    </p:animMotion>
                                  </p:childTnLst>
                                </p:cTn>
                              </p:par>
                            </p:childTnLst>
                          </p:cTn>
                        </p:par>
                        <p:par>
                          <p:cTn id="123" fill="hold">
                            <p:stCondLst>
                              <p:cond delay="3500"/>
                            </p:stCondLst>
                            <p:childTnLst>
                              <p:par>
                                <p:cTn id="124" presetID="1" presetClass="exit" presetSubtype="0" fill="hold" nodeType="afterEffect">
                                  <p:stCondLst>
                                    <p:cond delay="0"/>
                                  </p:stCondLst>
                                  <p:childTnLst>
                                    <p:set>
                                      <p:cBhvr>
                                        <p:cTn id="125" dur="1" fill="hold">
                                          <p:stCondLst>
                                            <p:cond delay="0"/>
                                          </p:stCondLst>
                                        </p:cTn>
                                        <p:tgtEl>
                                          <p:spTgt spid="4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9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96"/>
                                        </p:tgtEl>
                                        <p:attrNameLst>
                                          <p:attrName>style.visibility</p:attrName>
                                        </p:attrNameLst>
                                      </p:cBhvr>
                                      <p:to>
                                        <p:strVal val="hidden"/>
                                      </p:to>
                                    </p:set>
                                  </p:childTnLst>
                                </p:cTn>
                              </p:par>
                              <p:par>
                                <p:cTn id="132" presetID="1" presetClass="entr" presetSubtype="0" fill="hold" nodeType="withEffect">
                                  <p:stCondLst>
                                    <p:cond delay="0"/>
                                  </p:stCondLst>
                                  <p:childTnLst>
                                    <p:set>
                                      <p:cBhvr>
                                        <p:cTn id="133"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p:bldP spid="61" grpId="0" animBg="1"/>
      <p:bldP spid="61" grpId="1" animBg="1"/>
      <p:bldP spid="82" grpId="0" animBg="1"/>
      <p:bldP spid="82" grpId="1" animBg="1"/>
      <p:bldP spid="60" grpId="0" animBg="1"/>
      <p:bldP spid="60" grpId="1" animBg="1"/>
      <p:bldP spid="55" grpId="0" animBg="1"/>
      <p:bldP spid="55" grpId="1" animBg="1"/>
      <p:bldP spid="86" grpId="0" animBg="1"/>
      <p:bldP spid="8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Future of bootstrapping (UEFI)</a:t>
            </a:r>
          </a:p>
        </p:txBody>
      </p:sp>
      <p:sp>
        <p:nvSpPr>
          <p:cNvPr id="4" name="Text Placeholder 3"/>
          <p:cNvSpPr>
            <a:spLocks noGrp="1"/>
          </p:cNvSpPr>
          <p:nvPr>
            <p:ph idx="1"/>
          </p:nvPr>
        </p:nvSpPr>
        <p:spPr/>
        <p:txBody>
          <a:bodyPr>
            <a:normAutofit lnSpcReduction="10000"/>
          </a:bodyPr>
          <a:lstStyle/>
          <a:p>
            <a:r>
              <a:rPr lang="en-GB" dirty="0"/>
              <a:t>The Unified Extensible Firmware Interface (UEFI) is a software technology that prepares a computer to boot into an operating system after it is turned on and is being marketed as a replacement for the Basic Input Output System (BIOS).</a:t>
            </a:r>
          </a:p>
          <a:p>
            <a:r>
              <a:rPr lang="en-GB" dirty="0"/>
              <a:t>Unlike BIOS, it is platform independent, meaning it isn’t locked into a specific Computer Architecture and could potentially be used on other types of hardware, like tablets. An application that mimics the traditional behaviour of BIOS can also be created to enable backward-compatibility. The maximum size of a Hard Drive also rises from about 2 terabytes under BIOS to 9.4 zettabytes in UEFI.</a:t>
            </a:r>
          </a:p>
          <a:p>
            <a:r>
              <a:rPr lang="en-GB" dirty="0"/>
              <a:t>UEFI also has a “secure boot” feature which checks that the system boot loader has a digital signature authorized by a database contained in the firmware in order to make sure that the software used in booting is produced by the original manufacturer. </a:t>
            </a:r>
          </a:p>
          <a:p>
            <a:endParaRPr lang="en-GB" dirty="0"/>
          </a:p>
        </p:txBody>
      </p:sp>
    </p:spTree>
    <p:extLst>
      <p:ext uri="{BB962C8B-B14F-4D97-AF65-F5344CB8AC3E}">
        <p14:creationId xmlns:p14="http://schemas.microsoft.com/office/powerpoint/2010/main" val="2038848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7614-43A3-4614-A71A-61029825C9F9}"/>
              </a:ext>
            </a:extLst>
          </p:cNvPr>
          <p:cNvSpPr>
            <a:spLocks noGrp="1"/>
          </p:cNvSpPr>
          <p:nvPr>
            <p:ph type="title"/>
          </p:nvPr>
        </p:nvSpPr>
        <p:spPr/>
        <p:txBody>
          <a:bodyPr/>
          <a:lstStyle/>
          <a:p>
            <a:r>
              <a:rPr lang="en-GB" dirty="0"/>
              <a:t>UEFI</a:t>
            </a:r>
          </a:p>
        </p:txBody>
      </p:sp>
      <p:sp>
        <p:nvSpPr>
          <p:cNvPr id="4" name="Text Placeholder 3">
            <a:extLst>
              <a:ext uri="{FF2B5EF4-FFF2-40B4-BE49-F238E27FC236}">
                <a16:creationId xmlns:a16="http://schemas.microsoft.com/office/drawing/2014/main" id="{58565262-255A-4D7A-9312-21FFDC4BDF0C}"/>
              </a:ext>
            </a:extLst>
          </p:cNvPr>
          <p:cNvSpPr>
            <a:spLocks noGrp="1"/>
          </p:cNvSpPr>
          <p:nvPr>
            <p:ph type="body" sz="half" idx="2"/>
          </p:nvPr>
        </p:nvSpPr>
        <p:spPr>
          <a:xfrm>
            <a:off x="723900" y="1652631"/>
            <a:ext cx="3855720" cy="4214769"/>
          </a:xfrm>
        </p:spPr>
        <p:txBody>
          <a:bodyPr>
            <a:normAutofit/>
          </a:bodyPr>
          <a:lstStyle/>
          <a:p>
            <a:r>
              <a:rPr lang="en-GB" sz="2400" dirty="0"/>
              <a:t>1. </a:t>
            </a:r>
            <a:r>
              <a:rPr lang="en-IE" sz="2400" dirty="0"/>
              <a:t>Modern UEFI Interface (GUI)</a:t>
            </a:r>
          </a:p>
          <a:p>
            <a:endParaRPr lang="en-GB" sz="2400" dirty="0"/>
          </a:p>
          <a:p>
            <a:endParaRPr lang="en-GB" sz="2400" dirty="0"/>
          </a:p>
          <a:p>
            <a:endParaRPr lang="en-GB" sz="2400" dirty="0"/>
          </a:p>
          <a:p>
            <a:r>
              <a:rPr lang="en-GB" sz="2400" dirty="0"/>
              <a:t>2. </a:t>
            </a:r>
            <a:r>
              <a:rPr lang="en-IE" sz="2400" dirty="0"/>
              <a:t>BIOS Interface </a:t>
            </a:r>
          </a:p>
        </p:txBody>
      </p:sp>
      <p:pic>
        <p:nvPicPr>
          <p:cNvPr id="5" name="Picture 4">
            <a:extLst>
              <a:ext uri="{FF2B5EF4-FFF2-40B4-BE49-F238E27FC236}">
                <a16:creationId xmlns:a16="http://schemas.microsoft.com/office/drawing/2014/main" id="{5F43E3B0-52C8-4AB2-B7DC-8BC01CBD441D}"/>
              </a:ext>
            </a:extLst>
          </p:cNvPr>
          <p:cNvPicPr>
            <a:picLocks noChangeAspect="1"/>
          </p:cNvPicPr>
          <p:nvPr/>
        </p:nvPicPr>
        <p:blipFill>
          <a:blip r:embed="rId2"/>
          <a:stretch>
            <a:fillRect/>
          </a:stretch>
        </p:blipFill>
        <p:spPr>
          <a:xfrm>
            <a:off x="6145875" y="575722"/>
            <a:ext cx="4245033" cy="2517755"/>
          </a:xfrm>
          <a:prstGeom prst="rect">
            <a:avLst/>
          </a:prstGeom>
        </p:spPr>
      </p:pic>
      <p:pic>
        <p:nvPicPr>
          <p:cNvPr id="8" name="Picture 7">
            <a:extLst>
              <a:ext uri="{FF2B5EF4-FFF2-40B4-BE49-F238E27FC236}">
                <a16:creationId xmlns:a16="http://schemas.microsoft.com/office/drawing/2014/main" id="{E41C8730-E220-43CA-86FB-640DD116A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669" y="3775901"/>
            <a:ext cx="4231698" cy="2872675"/>
          </a:xfrm>
          <a:prstGeom prst="rect">
            <a:avLst/>
          </a:prstGeom>
        </p:spPr>
      </p:pic>
    </p:spTree>
    <p:extLst>
      <p:ext uri="{BB962C8B-B14F-4D97-AF65-F5344CB8AC3E}">
        <p14:creationId xmlns:p14="http://schemas.microsoft.com/office/powerpoint/2010/main" val="420751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is bootstrapping?</a:t>
            </a:r>
          </a:p>
        </p:txBody>
      </p:sp>
      <p:sp>
        <p:nvSpPr>
          <p:cNvPr id="3" name="Content Placeholder 2"/>
          <p:cNvSpPr>
            <a:spLocks noGrp="1"/>
          </p:cNvSpPr>
          <p:nvPr>
            <p:ph idx="1"/>
          </p:nvPr>
        </p:nvSpPr>
        <p:spPr/>
        <p:txBody>
          <a:bodyPr/>
          <a:lstStyle/>
          <a:p>
            <a:r>
              <a:rPr lang="en-IE" dirty="0"/>
              <a:t>Generally speaking, bootstrapping is the ability for a compiler written in a certain programming language to be able to compile itself.</a:t>
            </a:r>
          </a:p>
          <a:p>
            <a:r>
              <a:rPr lang="en-IE" dirty="0"/>
              <a:t>The term stems from</a:t>
            </a:r>
            <a:r>
              <a:rPr lang="en-GB" dirty="0"/>
              <a:t> the saying "to pull oneself up by one's bootstraps“ which was in popular use during the 19th century as an example of an impossible task.</a:t>
            </a:r>
          </a:p>
          <a:p>
            <a:r>
              <a:rPr lang="en-GB" dirty="0"/>
              <a:t>The reason for its usage in describing the boot process comes from the fact that if software is loaded onto a computer by other software already running on the computer, some must have been some mechanism that allows the initial software to be loaded onto the computer.</a:t>
            </a:r>
          </a:p>
        </p:txBody>
      </p:sp>
    </p:spTree>
    <p:extLst>
      <p:ext uri="{BB962C8B-B14F-4D97-AF65-F5344CB8AC3E}">
        <p14:creationId xmlns:p14="http://schemas.microsoft.com/office/powerpoint/2010/main" val="16422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92C28-E0CA-41AA-ADEE-5690D322236F}"/>
              </a:ext>
            </a:extLst>
          </p:cNvPr>
          <p:cNvSpPr>
            <a:spLocks noGrp="1"/>
          </p:cNvSpPr>
          <p:nvPr>
            <p:ph type="title"/>
          </p:nvPr>
        </p:nvSpPr>
        <p:spPr/>
        <p:txBody>
          <a:bodyPr/>
          <a:lstStyle/>
          <a:p>
            <a:r>
              <a:rPr lang="en-GB" dirty="0"/>
              <a:t>Before Bootstrapping</a:t>
            </a:r>
          </a:p>
        </p:txBody>
      </p:sp>
      <p:sp>
        <p:nvSpPr>
          <p:cNvPr id="3" name="Content Placeholder 2">
            <a:extLst>
              <a:ext uri="{FF2B5EF4-FFF2-40B4-BE49-F238E27FC236}">
                <a16:creationId xmlns:a16="http://schemas.microsoft.com/office/drawing/2014/main" id="{319EDFF9-7498-47ED-8FCE-E1B8B82773B6}"/>
              </a:ext>
            </a:extLst>
          </p:cNvPr>
          <p:cNvSpPr>
            <a:spLocks noGrp="1"/>
          </p:cNvSpPr>
          <p:nvPr>
            <p:ph idx="1"/>
          </p:nvPr>
        </p:nvSpPr>
        <p:spPr/>
        <p:txBody>
          <a:bodyPr>
            <a:normAutofit/>
          </a:bodyPr>
          <a:lstStyle/>
          <a:p>
            <a:r>
              <a:rPr lang="en-US" sz="2400" dirty="0"/>
              <a:t>Early computers from the 1940s and 50s did not have any form of bootstrapping at all. These original machines were custom built only to solve one or maybe a few different problems. They were wired with the program to be executed already built into the system, and were ready as soon as the power was turned on.</a:t>
            </a:r>
          </a:p>
          <a:p>
            <a:r>
              <a:rPr lang="en-US" sz="2400" dirty="0"/>
              <a:t>Other early computers, such as ENIAC, had no built in program, and instead were 'programmed' by connecting cables into the front of the machine.</a:t>
            </a:r>
            <a:endParaRPr lang="en-GB" sz="2400" dirty="0"/>
          </a:p>
        </p:txBody>
      </p:sp>
    </p:spTree>
    <p:extLst>
      <p:ext uri="{BB962C8B-B14F-4D97-AF65-F5344CB8AC3E}">
        <p14:creationId xmlns:p14="http://schemas.microsoft.com/office/powerpoint/2010/main" val="28119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5037-845A-4EBB-964C-C6C50E191ABA}"/>
              </a:ext>
            </a:extLst>
          </p:cNvPr>
          <p:cNvSpPr>
            <a:spLocks noGrp="1"/>
          </p:cNvSpPr>
          <p:nvPr>
            <p:ph type="title"/>
          </p:nvPr>
        </p:nvSpPr>
        <p:spPr/>
        <p:txBody>
          <a:bodyPr>
            <a:normAutofit/>
          </a:bodyPr>
          <a:lstStyle/>
          <a:p>
            <a:r>
              <a:rPr lang="en-GB" dirty="0"/>
              <a:t>ENIAC</a:t>
            </a:r>
            <a:br>
              <a:rPr lang="en-GB" dirty="0"/>
            </a:br>
            <a:r>
              <a:rPr lang="en-GB" sz="3200" dirty="0"/>
              <a:t>(</a:t>
            </a:r>
            <a:r>
              <a:rPr lang="en-US" sz="3200" dirty="0"/>
              <a:t>Electronic Numerical Integrator and Computer)</a:t>
            </a:r>
            <a:endParaRPr lang="en-GB" dirty="0"/>
          </a:p>
        </p:txBody>
      </p:sp>
      <p:pic>
        <p:nvPicPr>
          <p:cNvPr id="6" name="Picture Placeholder 5">
            <a:extLst>
              <a:ext uri="{FF2B5EF4-FFF2-40B4-BE49-F238E27FC236}">
                <a16:creationId xmlns:a16="http://schemas.microsoft.com/office/drawing/2014/main" id="{73F1314D-0A65-4B79-B56F-3E4CC083815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3804" r="1990"/>
          <a:stretch/>
        </p:blipFill>
        <p:spPr>
          <a:xfrm>
            <a:off x="5532120" y="0"/>
            <a:ext cx="6659880" cy="6857999"/>
          </a:xfrm>
        </p:spPr>
      </p:pic>
      <p:sp>
        <p:nvSpPr>
          <p:cNvPr id="4" name="Text Placeholder 3">
            <a:extLst>
              <a:ext uri="{FF2B5EF4-FFF2-40B4-BE49-F238E27FC236}">
                <a16:creationId xmlns:a16="http://schemas.microsoft.com/office/drawing/2014/main" id="{21DBE030-27B4-4AE4-89AC-5E17C4311EA6}"/>
              </a:ext>
            </a:extLst>
          </p:cNvPr>
          <p:cNvSpPr>
            <a:spLocks noGrp="1"/>
          </p:cNvSpPr>
          <p:nvPr>
            <p:ph type="body" sz="half" idx="2"/>
          </p:nvPr>
        </p:nvSpPr>
        <p:spPr/>
        <p:txBody>
          <a:bodyPr>
            <a:normAutofit/>
          </a:bodyPr>
          <a:lstStyle/>
          <a:p>
            <a:r>
              <a:rPr lang="en-US" sz="2400" dirty="0"/>
              <a:t>Switches and cables used to program ENIAC (1946)</a:t>
            </a:r>
            <a:endParaRPr lang="en-GB" sz="2400" dirty="0"/>
          </a:p>
        </p:txBody>
      </p:sp>
    </p:spTree>
    <p:extLst>
      <p:ext uri="{BB962C8B-B14F-4D97-AF65-F5344CB8AC3E}">
        <p14:creationId xmlns:p14="http://schemas.microsoft.com/office/powerpoint/2010/main" val="147625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0C0A-75C8-422C-95FC-4AC6FB117495}"/>
              </a:ext>
            </a:extLst>
          </p:cNvPr>
          <p:cNvSpPr>
            <a:spLocks noGrp="1"/>
          </p:cNvSpPr>
          <p:nvPr>
            <p:ph type="title"/>
          </p:nvPr>
        </p:nvSpPr>
        <p:spPr/>
        <p:txBody>
          <a:bodyPr/>
          <a:lstStyle/>
          <a:p>
            <a:r>
              <a:rPr lang="en-GB" dirty="0"/>
              <a:t>History of Bootstrapping</a:t>
            </a:r>
          </a:p>
        </p:txBody>
      </p:sp>
      <p:sp>
        <p:nvSpPr>
          <p:cNvPr id="3" name="Content Placeholder 2">
            <a:extLst>
              <a:ext uri="{FF2B5EF4-FFF2-40B4-BE49-F238E27FC236}">
                <a16:creationId xmlns:a16="http://schemas.microsoft.com/office/drawing/2014/main" id="{234C1A06-942B-4947-8635-95FEE11E08E7}"/>
              </a:ext>
            </a:extLst>
          </p:cNvPr>
          <p:cNvSpPr>
            <a:spLocks noGrp="1"/>
          </p:cNvSpPr>
          <p:nvPr>
            <p:ph idx="1"/>
          </p:nvPr>
        </p:nvSpPr>
        <p:spPr/>
        <p:txBody>
          <a:bodyPr/>
          <a:lstStyle/>
          <a:p>
            <a:r>
              <a:rPr lang="en-IE" dirty="0"/>
              <a:t>Before the introduction of integrated rom-based firmware, computers had to be booted through inputs medias such as punch cards or magnetic tapes which contained a bootstrap program for the computer and used switch panels on the device to load the program from a specified device into the core memory; a form of memory that is not erased after the device is turned off. From there the processor of the device would execute the program.</a:t>
            </a:r>
          </a:p>
          <a:p>
            <a:r>
              <a:rPr lang="en-IE" dirty="0"/>
              <a:t>In addition to this, some devices had hardware loaders which would automatically load the program directly in the core memory at the push of a button.</a:t>
            </a:r>
          </a:p>
        </p:txBody>
      </p:sp>
    </p:spTree>
    <p:extLst>
      <p:ext uri="{BB962C8B-B14F-4D97-AF65-F5344CB8AC3E}">
        <p14:creationId xmlns:p14="http://schemas.microsoft.com/office/powerpoint/2010/main" val="143400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404" y="602673"/>
            <a:ext cx="3549121" cy="835429"/>
          </a:xfrm>
        </p:spPr>
        <p:txBody>
          <a:bodyPr/>
          <a:lstStyle/>
          <a:p>
            <a:r>
              <a:rPr lang="en-IE" sz="4400" dirty="0"/>
              <a:t>History of bootstrapping</a:t>
            </a:r>
          </a:p>
        </p:txBody>
      </p:sp>
      <p:pic>
        <p:nvPicPr>
          <p:cNvPr id="5" name="Content Placeholder 4"/>
          <p:cNvPicPr>
            <a:picLocks noGrp="1" noChangeAspect="1"/>
          </p:cNvPicPr>
          <p:nvPr>
            <p:ph idx="1"/>
          </p:nvPr>
        </p:nvPicPr>
        <p:blipFill>
          <a:blip r:embed="rId2"/>
          <a:stretch>
            <a:fillRect/>
          </a:stretch>
        </p:blipFill>
        <p:spPr>
          <a:xfrm>
            <a:off x="5444634" y="510583"/>
            <a:ext cx="5943600" cy="2786062"/>
          </a:xfrm>
          <a:prstGeom prst="rect">
            <a:avLst/>
          </a:prstGeom>
        </p:spPr>
      </p:pic>
      <p:sp>
        <p:nvSpPr>
          <p:cNvPr id="4" name="Text Placeholder 3"/>
          <p:cNvSpPr>
            <a:spLocks noGrp="1"/>
          </p:cNvSpPr>
          <p:nvPr>
            <p:ph type="body" sz="half" idx="2"/>
          </p:nvPr>
        </p:nvSpPr>
        <p:spPr>
          <a:xfrm>
            <a:off x="875404" y="2170099"/>
            <a:ext cx="3801070" cy="4314306"/>
          </a:xfrm>
        </p:spPr>
        <p:txBody>
          <a:bodyPr>
            <a:normAutofit/>
          </a:bodyPr>
          <a:lstStyle/>
          <a:p>
            <a:r>
              <a:rPr lang="en-IE" sz="2400" dirty="0"/>
              <a:t>1. Switches used to load the bootstrap program on a PDP-8/e.</a:t>
            </a:r>
          </a:p>
          <a:p>
            <a:endParaRPr lang="en-IE" sz="2400" dirty="0"/>
          </a:p>
          <a:p>
            <a:r>
              <a:rPr lang="en-IE" sz="2400" dirty="0"/>
              <a:t>2. A </a:t>
            </a:r>
            <a:r>
              <a:rPr lang="en-IE" sz="2400" i="1" dirty="0"/>
              <a:t>punch card </a:t>
            </a:r>
            <a:r>
              <a:rPr lang="en-IE" sz="2400" dirty="0"/>
              <a:t>used for a bootstrap program.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651" y="3937665"/>
            <a:ext cx="5943600" cy="2546740"/>
          </a:xfrm>
          <a:prstGeom prst="rect">
            <a:avLst/>
          </a:prstGeom>
        </p:spPr>
      </p:pic>
    </p:spTree>
    <p:extLst>
      <p:ext uri="{BB962C8B-B14F-4D97-AF65-F5344CB8AC3E}">
        <p14:creationId xmlns:p14="http://schemas.microsoft.com/office/powerpoint/2010/main" val="159576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D649-F3DE-4E4F-BC65-EF64EEFBF91A}"/>
              </a:ext>
            </a:extLst>
          </p:cNvPr>
          <p:cNvSpPr>
            <a:spLocks noGrp="1"/>
          </p:cNvSpPr>
          <p:nvPr>
            <p:ph type="title"/>
          </p:nvPr>
        </p:nvSpPr>
        <p:spPr/>
        <p:txBody>
          <a:bodyPr/>
          <a:lstStyle/>
          <a:p>
            <a:r>
              <a:rPr lang="en-GB" dirty="0"/>
              <a:t>How Bootstrapping Works</a:t>
            </a:r>
          </a:p>
        </p:txBody>
      </p:sp>
      <p:sp>
        <p:nvSpPr>
          <p:cNvPr id="3" name="Content Placeholder 2">
            <a:extLst>
              <a:ext uri="{FF2B5EF4-FFF2-40B4-BE49-F238E27FC236}">
                <a16:creationId xmlns:a16="http://schemas.microsoft.com/office/drawing/2014/main" id="{87019763-C519-4169-93CB-1182473B0764}"/>
              </a:ext>
            </a:extLst>
          </p:cNvPr>
          <p:cNvSpPr>
            <a:spLocks noGrp="1"/>
          </p:cNvSpPr>
          <p:nvPr>
            <p:ph idx="1"/>
          </p:nvPr>
        </p:nvSpPr>
        <p:spPr/>
        <p:txBody>
          <a:bodyPr/>
          <a:lstStyle/>
          <a:p>
            <a:r>
              <a:rPr lang="en-GB" sz="2400" dirty="0"/>
              <a:t>Bootstrapping in modern PCs happens in several stages:</a:t>
            </a:r>
          </a:p>
          <a:p>
            <a:pPr marL="530352" lvl="1" indent="0">
              <a:buNone/>
            </a:pPr>
            <a:r>
              <a:rPr lang="en-GB" sz="2400" dirty="0"/>
              <a:t>0.   CPU</a:t>
            </a:r>
          </a:p>
          <a:p>
            <a:pPr marL="987552" lvl="1" indent="-457200">
              <a:buAutoNum type="arabicPeriod"/>
            </a:pPr>
            <a:r>
              <a:rPr lang="en-GB" sz="2400" dirty="0"/>
              <a:t>BIOS (ROM)</a:t>
            </a:r>
          </a:p>
          <a:p>
            <a:pPr marL="987552" lvl="1" indent="-457200">
              <a:buAutoNum type="arabicPeriod"/>
            </a:pPr>
            <a:r>
              <a:rPr lang="en-GB" sz="2400" dirty="0"/>
              <a:t>Bootloader (HDD, CD, etc.)</a:t>
            </a:r>
          </a:p>
          <a:p>
            <a:pPr marL="987552" lvl="1" indent="-457200">
              <a:buAutoNum type="arabicPeriod"/>
            </a:pPr>
            <a:r>
              <a:rPr lang="en-GB" sz="2400" i="1" dirty="0"/>
              <a:t>Second-stage Bootloader (HDD, CD, etc.)</a:t>
            </a:r>
          </a:p>
          <a:p>
            <a:pPr marL="987552" lvl="1" indent="-457200">
              <a:buAutoNum type="arabicPeriod"/>
            </a:pPr>
            <a:r>
              <a:rPr lang="en-GB" sz="2400" dirty="0"/>
              <a:t>OS kernel (HDD, CD, etc.)</a:t>
            </a:r>
            <a:endParaRPr lang="en-GB" dirty="0"/>
          </a:p>
        </p:txBody>
      </p:sp>
    </p:spTree>
    <p:extLst>
      <p:ext uri="{BB962C8B-B14F-4D97-AF65-F5344CB8AC3E}">
        <p14:creationId xmlns:p14="http://schemas.microsoft.com/office/powerpoint/2010/main" val="248715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62BD-9849-471A-9318-C76D82E3F2C9}"/>
              </a:ext>
            </a:extLst>
          </p:cNvPr>
          <p:cNvSpPr>
            <a:spLocks noGrp="1"/>
          </p:cNvSpPr>
          <p:nvPr>
            <p:ph type="title"/>
          </p:nvPr>
        </p:nvSpPr>
        <p:spPr/>
        <p:txBody>
          <a:bodyPr/>
          <a:lstStyle/>
          <a:p>
            <a:r>
              <a:rPr lang="en-GB" dirty="0"/>
              <a:t>How Bootstrapping Works</a:t>
            </a:r>
            <a:br>
              <a:rPr lang="en-GB" dirty="0"/>
            </a:br>
            <a:r>
              <a:rPr lang="en-GB" sz="2800" dirty="0"/>
              <a:t>(CPU)</a:t>
            </a:r>
            <a:endParaRPr lang="en-GB" dirty="0"/>
          </a:p>
        </p:txBody>
      </p:sp>
      <p:sp>
        <p:nvSpPr>
          <p:cNvPr id="3" name="Content Placeholder 2">
            <a:extLst>
              <a:ext uri="{FF2B5EF4-FFF2-40B4-BE49-F238E27FC236}">
                <a16:creationId xmlns:a16="http://schemas.microsoft.com/office/drawing/2014/main" id="{53CC7A77-011E-4576-8814-B0B524F0F979}"/>
              </a:ext>
            </a:extLst>
          </p:cNvPr>
          <p:cNvSpPr>
            <a:spLocks noGrp="1"/>
          </p:cNvSpPr>
          <p:nvPr>
            <p:ph idx="1"/>
          </p:nvPr>
        </p:nvSpPr>
        <p:spPr/>
        <p:txBody>
          <a:bodyPr>
            <a:normAutofit lnSpcReduction="10000"/>
          </a:bodyPr>
          <a:lstStyle/>
          <a:p>
            <a:r>
              <a:rPr lang="en-GB" sz="2400" dirty="0"/>
              <a:t>Modern CPUs are designed to start executing code at a given space in their address space, or to read an address from a given space in their address space, jump to that location, and begin execution there.</a:t>
            </a:r>
          </a:p>
          <a:p>
            <a:r>
              <a:rPr lang="en-US" sz="2400" dirty="0"/>
              <a:t>For example, Intel x86 processors always start by running the instructions beginning at F000:FFF0. This is where the BIOS is stored in modern PCs.</a:t>
            </a:r>
          </a:p>
          <a:p>
            <a:r>
              <a:rPr lang="en-US" sz="2400" dirty="0"/>
              <a:t>The </a:t>
            </a:r>
            <a:r>
              <a:rPr lang="en-US" sz="2400" i="1" dirty="0"/>
              <a:t>MOS 6502 </a:t>
            </a:r>
            <a:r>
              <a:rPr lang="en-US" sz="2400" dirty="0"/>
              <a:t>processor, most commonly found in the Commodore 64 computer from the 80s, reads in a two byte address from addresses FFFD and FFFC, called a vector address, and jumps to that given address.</a:t>
            </a:r>
            <a:endParaRPr lang="en-GB" sz="2400" dirty="0"/>
          </a:p>
        </p:txBody>
      </p:sp>
    </p:spTree>
    <p:extLst>
      <p:ext uri="{BB962C8B-B14F-4D97-AF65-F5344CB8AC3E}">
        <p14:creationId xmlns:p14="http://schemas.microsoft.com/office/powerpoint/2010/main" val="307974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446B-ABF0-4C39-80F0-460CD0EE093F}"/>
              </a:ext>
            </a:extLst>
          </p:cNvPr>
          <p:cNvSpPr>
            <a:spLocks noGrp="1"/>
          </p:cNvSpPr>
          <p:nvPr>
            <p:ph type="title"/>
          </p:nvPr>
        </p:nvSpPr>
        <p:spPr/>
        <p:txBody>
          <a:bodyPr/>
          <a:lstStyle/>
          <a:p>
            <a:r>
              <a:rPr lang="en-GB" dirty="0"/>
              <a:t>How Bootstrapping Works</a:t>
            </a:r>
            <a:br>
              <a:rPr lang="en-GB" dirty="0"/>
            </a:br>
            <a:r>
              <a:rPr lang="en-GB" sz="2800" dirty="0"/>
              <a:t>(x86 processors/BIOS)</a:t>
            </a:r>
            <a:endParaRPr lang="en-GB" dirty="0"/>
          </a:p>
        </p:txBody>
      </p:sp>
      <p:sp>
        <p:nvSpPr>
          <p:cNvPr id="3" name="Content Placeholder 2">
            <a:extLst>
              <a:ext uri="{FF2B5EF4-FFF2-40B4-BE49-F238E27FC236}">
                <a16:creationId xmlns:a16="http://schemas.microsoft.com/office/drawing/2014/main" id="{7593BCA0-FF39-4859-ADB2-4B70A015479E}"/>
              </a:ext>
            </a:extLst>
          </p:cNvPr>
          <p:cNvSpPr>
            <a:spLocks noGrp="1"/>
          </p:cNvSpPr>
          <p:nvPr>
            <p:ph idx="1"/>
          </p:nvPr>
        </p:nvSpPr>
        <p:spPr/>
        <p:txBody>
          <a:bodyPr>
            <a:normAutofit/>
          </a:bodyPr>
          <a:lstStyle/>
          <a:p>
            <a:r>
              <a:rPr lang="en-GB" sz="2400" dirty="0"/>
              <a:t>When the CPU is powered on, it starts running the code found in the BIOS. This code is very simple, and only does a small number of things:</a:t>
            </a:r>
          </a:p>
          <a:p>
            <a:pPr lvl="1"/>
            <a:r>
              <a:rPr lang="en-GB" sz="2400" dirty="0"/>
              <a:t>POST</a:t>
            </a:r>
            <a:r>
              <a:rPr lang="en-GB" sz="2400" i="0" dirty="0"/>
              <a:t> (Power On Self Check) – This process initialises the CPU, RAM, interrupt and DMA controllers, along with some other basic hardware needed to boot the system.</a:t>
            </a:r>
          </a:p>
          <a:p>
            <a:pPr lvl="1"/>
            <a:r>
              <a:rPr lang="en-GB" sz="2400" dirty="0"/>
              <a:t>INT 19h </a:t>
            </a:r>
            <a:r>
              <a:rPr lang="en-GB" sz="2400" i="0" dirty="0"/>
              <a:t>(Interrupt 19hex) – This interrupt runs the code necessary to boot off of non-volatile memory (HDD, CDROM, USB stick, etc.).</a:t>
            </a:r>
          </a:p>
        </p:txBody>
      </p:sp>
    </p:spTree>
    <p:extLst>
      <p:ext uri="{BB962C8B-B14F-4D97-AF65-F5344CB8AC3E}">
        <p14:creationId xmlns:p14="http://schemas.microsoft.com/office/powerpoint/2010/main" val="78026738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269</TotalTime>
  <Words>1288</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Courier New</vt:lpstr>
      <vt:lpstr>Franklin Gothic Book</vt:lpstr>
      <vt:lpstr>Crop</vt:lpstr>
      <vt:lpstr>Bootstrapping</vt:lpstr>
      <vt:lpstr>What is bootstrapping?</vt:lpstr>
      <vt:lpstr>Before Bootstrapping</vt:lpstr>
      <vt:lpstr>ENIAC (Electronic Numerical Integrator and Computer)</vt:lpstr>
      <vt:lpstr>History of Bootstrapping</vt:lpstr>
      <vt:lpstr>History of bootstrapping</vt:lpstr>
      <vt:lpstr>How Bootstrapping Works</vt:lpstr>
      <vt:lpstr>How Bootstrapping Works (CPU)</vt:lpstr>
      <vt:lpstr>How Bootstrapping Works (x86 processors/BIOS)</vt:lpstr>
      <vt:lpstr>BIOS  AMI BIOS chip</vt:lpstr>
      <vt:lpstr>How Bootstrapping Works (INT 19h)</vt:lpstr>
      <vt:lpstr>How Bootstrapping Works (Running the boot sector)</vt:lpstr>
      <vt:lpstr>Boot Sector</vt:lpstr>
      <vt:lpstr>How Bootstrapping Works (Second stage bootloader)</vt:lpstr>
      <vt:lpstr>GRUB</vt:lpstr>
      <vt:lpstr>How Bootstrapping Works (Loading the OS)</vt:lpstr>
      <vt:lpstr>How Bootstrapping Works</vt:lpstr>
      <vt:lpstr>Future of bootstrapping (UEFI)</vt:lpstr>
      <vt:lpstr>UEFI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Bootstrapping</dc:title>
  <dc:creator>Luke Halpenny</dc:creator>
  <cp:lastModifiedBy>Luke Halpenny</cp:lastModifiedBy>
  <cp:revision>31</cp:revision>
  <dcterms:created xsi:type="dcterms:W3CDTF">2019-03-28T12:33:25Z</dcterms:created>
  <dcterms:modified xsi:type="dcterms:W3CDTF">2019-03-31T13:17:50Z</dcterms:modified>
</cp:coreProperties>
</file>